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9BC04D-D244-46B8-9473-7EDAB302CF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39727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9BC04D-D244-46B8-9473-7EDAB302CF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217574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9BC04D-D244-46B8-9473-7EDAB302CF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818398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98627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bg>
      <p:bgPr>
        <a:solidFill>
          <a:srgbClr val="2042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437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9BC04D-D244-46B8-9473-7EDAB302CF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110511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F9BC04D-D244-46B8-9473-7EDAB302CF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2798399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9BC04D-D244-46B8-9473-7EDAB302CF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3567048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9BC04D-D244-46B8-9473-7EDAB302CF80}" type="datetimeFigureOut">
              <a:rPr lang="en-US" smtClean="0"/>
              <a:t>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3752950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9BC04D-D244-46B8-9473-7EDAB302CF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1038639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BC04D-D244-46B8-9473-7EDAB302CF80}" type="datetimeFigureOut">
              <a:rPr lang="en-US" smtClean="0"/>
              <a:t>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44177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9BC04D-D244-46B8-9473-7EDAB302CF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23441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9BC04D-D244-46B8-9473-7EDAB302CF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69883-6BD6-41AE-AA05-7710CB8E3E33}" type="slidenum">
              <a:rPr lang="en-US" smtClean="0"/>
              <a:t>‹#›</a:t>
            </a:fld>
            <a:endParaRPr lang="en-US"/>
          </a:p>
        </p:txBody>
      </p:sp>
    </p:spTree>
    <p:extLst>
      <p:ext uri="{BB962C8B-B14F-4D97-AF65-F5344CB8AC3E}">
        <p14:creationId xmlns:p14="http://schemas.microsoft.com/office/powerpoint/2010/main" val="2774552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BC04D-D244-46B8-9473-7EDAB302CF80}" type="datetimeFigureOut">
              <a:rPr lang="en-US" smtClean="0"/>
              <a:t>2/18/2023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69883-6BD6-41AE-AA05-7710CB8E3E33}" type="slidenum">
              <a:rPr lang="en-US" smtClean="0"/>
              <a:t>‹#›</a:t>
            </a:fld>
            <a:endParaRPr lang="en-US"/>
          </a:p>
        </p:txBody>
      </p:sp>
    </p:spTree>
    <p:extLst>
      <p:ext uri="{BB962C8B-B14F-4D97-AF65-F5344CB8AC3E}">
        <p14:creationId xmlns:p14="http://schemas.microsoft.com/office/powerpoint/2010/main" val="342826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ws.amazon.com/s3/featur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docs.aws.amazon.com/AWSEC2/latest/UserGuide/using-regions-availability-zones.htm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A631-E996-4245-96F9-B3DBA35BF115}"/>
              </a:ext>
            </a:extLst>
          </p:cNvPr>
          <p:cNvSpPr>
            <a:spLocks noGrp="1"/>
          </p:cNvSpPr>
          <p:nvPr>
            <p:ph type="title"/>
          </p:nvPr>
        </p:nvSpPr>
        <p:spPr>
          <a:xfrm>
            <a:off x="2375106" y="141923"/>
            <a:ext cx="10515600" cy="347541"/>
          </a:xfrm>
        </p:spPr>
        <p:txBody>
          <a:bodyPr>
            <a:normAutofit fontScale="90000"/>
          </a:bodyPr>
          <a:lstStyle/>
          <a:p>
            <a:r>
              <a:rPr lang="en-US" b="1" dirty="0" smtClean="0"/>
              <a:t>AWS DevOps Professiona</a:t>
            </a:r>
            <a:r>
              <a:rPr lang="en-US" b="1" dirty="0"/>
              <a:t>l</a:t>
            </a:r>
          </a:p>
        </p:txBody>
      </p:sp>
      <p:sp>
        <p:nvSpPr>
          <p:cNvPr id="3" name="Content Placeholder 2">
            <a:extLst>
              <a:ext uri="{FF2B5EF4-FFF2-40B4-BE49-F238E27FC236}">
                <a16:creationId xmlns:a16="http://schemas.microsoft.com/office/drawing/2014/main" id="{76E0047F-30DC-489F-92D1-3939CE53C307}"/>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5" name="Table 4"/>
          <p:cNvGraphicFramePr>
            <a:graphicFrameLocks noGrp="1"/>
          </p:cNvGraphicFramePr>
          <p:nvPr>
            <p:extLst/>
          </p:nvPr>
        </p:nvGraphicFramePr>
        <p:xfrm>
          <a:off x="204247" y="489464"/>
          <a:ext cx="11783505" cy="6451661"/>
        </p:xfrm>
        <a:graphic>
          <a:graphicData uri="http://schemas.openxmlformats.org/drawingml/2006/table">
            <a:tbl>
              <a:tblPr>
                <a:tableStyleId>{5C22544A-7EE6-4342-B048-85BDC9FD1C3A}</a:tableStyleId>
              </a:tblPr>
              <a:tblGrid>
                <a:gridCol w="6720539">
                  <a:extLst>
                    <a:ext uri="{9D8B030D-6E8A-4147-A177-3AD203B41FA5}">
                      <a16:colId xmlns:a16="http://schemas.microsoft.com/office/drawing/2014/main" val="2686848345"/>
                    </a:ext>
                  </a:extLst>
                </a:gridCol>
                <a:gridCol w="5062966">
                  <a:extLst>
                    <a:ext uri="{9D8B030D-6E8A-4147-A177-3AD203B41FA5}">
                      <a16:colId xmlns:a16="http://schemas.microsoft.com/office/drawing/2014/main" val="3888526921"/>
                    </a:ext>
                  </a:extLst>
                </a:gridCol>
              </a:tblGrid>
              <a:tr h="249764">
                <a:tc>
                  <a:txBody>
                    <a:bodyPr/>
                    <a:lstStyle/>
                    <a:p>
                      <a:pPr algn="l" fontAlgn="b"/>
                      <a:r>
                        <a:rPr lang="en-US" sz="1600" b="1" u="none" strike="noStrike" dirty="0">
                          <a:effectLst/>
                        </a:rPr>
                        <a:t>Course Introduction</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93400711"/>
                  </a:ext>
                </a:extLst>
              </a:tr>
              <a:tr h="249764">
                <a:tc>
                  <a:txBody>
                    <a:bodyPr/>
                    <a:lstStyle/>
                    <a:p>
                      <a:pPr algn="l" fontAlgn="b"/>
                      <a:r>
                        <a:rPr lang="en-US" sz="1600" b="1" u="none" strike="noStrike" dirty="0">
                          <a:effectLst/>
                        </a:rPr>
                        <a:t>AWS Regions and </a:t>
                      </a:r>
                      <a:r>
                        <a:rPr lang="en-US" sz="1600" b="1" u="none" strike="noStrike" dirty="0" err="1">
                          <a:effectLst/>
                        </a:rPr>
                        <a:t>Availabilty</a:t>
                      </a:r>
                      <a:r>
                        <a:rPr lang="en-US" sz="1600" b="1" u="none" strike="noStrike" dirty="0">
                          <a:effectLst/>
                        </a:rPr>
                        <a:t> Zones</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1318240"/>
                  </a:ext>
                </a:extLst>
              </a:tr>
              <a:tr h="279067">
                <a:tc>
                  <a:txBody>
                    <a:bodyPr/>
                    <a:lstStyle/>
                    <a:p>
                      <a:pPr algn="l" fontAlgn="b"/>
                      <a:r>
                        <a:rPr lang="en-US" sz="1600" b="1" u="none" strike="noStrike" dirty="0">
                          <a:effectLst/>
                        </a:rPr>
                        <a:t>Major Services</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9473098"/>
                  </a:ext>
                </a:extLst>
              </a:tr>
              <a:tr h="249764">
                <a:tc>
                  <a:txBody>
                    <a:bodyPr/>
                    <a:lstStyle/>
                    <a:p>
                      <a:pPr algn="l" fontAlgn="b"/>
                      <a:r>
                        <a:rPr lang="en-US" sz="1600" b="1" u="none" strike="noStrike" dirty="0">
                          <a:effectLst/>
                        </a:rPr>
                        <a:t>VPC</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1207746"/>
                  </a:ext>
                </a:extLst>
              </a:tr>
              <a:tr h="249764">
                <a:tc>
                  <a:txBody>
                    <a:bodyPr/>
                    <a:lstStyle/>
                    <a:p>
                      <a:pPr algn="l" fontAlgn="b"/>
                      <a:r>
                        <a:rPr lang="en-US" sz="1600" u="none" strike="noStrike" dirty="0">
                          <a:effectLst/>
                        </a:rPr>
                        <a:t>Trusted </a:t>
                      </a:r>
                      <a:r>
                        <a:rPr lang="en-US" sz="1600" u="none" strike="noStrike" dirty="0" err="1">
                          <a:effectLst/>
                        </a:rPr>
                        <a:t>Advisior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2921493"/>
                  </a:ext>
                </a:extLst>
              </a:tr>
              <a:tr h="249764">
                <a:tc>
                  <a:txBody>
                    <a:bodyPr/>
                    <a:lstStyle/>
                    <a:p>
                      <a:pPr algn="l" fontAlgn="b"/>
                      <a:r>
                        <a:rPr lang="en-US" sz="1600" u="none" strike="noStrike">
                          <a:effectLst/>
                        </a:rPr>
                        <a:t>AWS Cloud Trail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3971834"/>
                  </a:ext>
                </a:extLst>
              </a:tr>
              <a:tr h="249764">
                <a:tc>
                  <a:txBody>
                    <a:bodyPr/>
                    <a:lstStyle/>
                    <a:p>
                      <a:pPr algn="l" fontAlgn="b"/>
                      <a:r>
                        <a:rPr lang="en-US" sz="1600" u="none" strike="noStrike" dirty="0">
                          <a:solidFill>
                            <a:schemeClr val="accent6"/>
                          </a:solidFill>
                          <a:effectLst/>
                        </a:rPr>
                        <a:t>IAM</a:t>
                      </a:r>
                      <a:endParaRPr lang="en-US" sz="1600" b="0" i="0" u="none" strike="noStrike" dirty="0">
                        <a:solidFill>
                          <a:schemeClr val="accent6"/>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98625344"/>
                  </a:ext>
                </a:extLst>
              </a:tr>
              <a:tr h="249764">
                <a:tc>
                  <a:txBody>
                    <a:bodyPr/>
                    <a:lstStyle/>
                    <a:p>
                      <a:pPr algn="l" fontAlgn="b"/>
                      <a:r>
                        <a:rPr lang="en-US" sz="1600" b="1" u="none" strike="noStrike" dirty="0">
                          <a:effectLst/>
                        </a:rPr>
                        <a:t>S3</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1295978"/>
                  </a:ext>
                </a:extLst>
              </a:tr>
              <a:tr h="249764">
                <a:tc>
                  <a:txBody>
                    <a:bodyPr/>
                    <a:lstStyle/>
                    <a:p>
                      <a:pPr algn="l" fontAlgn="b"/>
                      <a:r>
                        <a:rPr lang="en-US" sz="1600" b="1" u="none" strike="noStrike" dirty="0">
                          <a:effectLst/>
                        </a:rPr>
                        <a:t>AWS Cloud Front</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9988048"/>
                  </a:ext>
                </a:extLst>
              </a:tr>
              <a:tr h="249764">
                <a:tc>
                  <a:txBody>
                    <a:bodyPr/>
                    <a:lstStyle/>
                    <a:p>
                      <a:pPr algn="l" fontAlgn="b"/>
                      <a:r>
                        <a:rPr lang="en-US" sz="1600" b="1" u="none" strike="noStrike" dirty="0">
                          <a:effectLst/>
                        </a:rPr>
                        <a:t>AWS Cloud Watch</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08607961"/>
                  </a:ext>
                </a:extLst>
              </a:tr>
              <a:tr h="249764">
                <a:tc>
                  <a:txBody>
                    <a:bodyPr/>
                    <a:lstStyle/>
                    <a:p>
                      <a:pPr algn="l" fontAlgn="b"/>
                      <a:r>
                        <a:rPr lang="en-US" sz="1600" b="1" u="none" strike="noStrike" dirty="0">
                          <a:effectLst/>
                        </a:rPr>
                        <a:t>AWS EC2</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1954496"/>
                  </a:ext>
                </a:extLst>
              </a:tr>
              <a:tr h="249764">
                <a:tc>
                  <a:txBody>
                    <a:bodyPr/>
                    <a:lstStyle/>
                    <a:p>
                      <a:pPr algn="l" fontAlgn="b"/>
                      <a:r>
                        <a:rPr lang="en-US" sz="1600" u="none" strike="noStrike" dirty="0">
                          <a:effectLst/>
                        </a:rPr>
                        <a:t>Elastic Load Balancer &amp; </a:t>
                      </a:r>
                      <a:r>
                        <a:rPr lang="en-US" sz="1600" u="none" strike="noStrike" dirty="0" err="1">
                          <a:effectLst/>
                        </a:rPr>
                        <a:t>AutoScaling</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3736576"/>
                  </a:ext>
                </a:extLst>
              </a:tr>
              <a:tr h="249764">
                <a:tc>
                  <a:txBody>
                    <a:bodyPr/>
                    <a:lstStyle/>
                    <a:p>
                      <a:pPr algn="l" fontAlgn="b"/>
                      <a:r>
                        <a:rPr lang="en-US" sz="1600" u="none" strike="noStrike" dirty="0">
                          <a:effectLst/>
                        </a:rPr>
                        <a:t>AWS Route 53</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11980823"/>
                  </a:ext>
                </a:extLst>
              </a:tr>
              <a:tr h="249764">
                <a:tc>
                  <a:txBody>
                    <a:bodyPr/>
                    <a:lstStyle/>
                    <a:p>
                      <a:pPr algn="l" fontAlgn="b"/>
                      <a:r>
                        <a:rPr lang="en-US" sz="1600" u="none" strike="noStrike" dirty="0">
                          <a:effectLst/>
                        </a:rPr>
                        <a:t>AWS Simple Queue Service</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2187034"/>
                  </a:ext>
                </a:extLst>
              </a:tr>
              <a:tr h="249764">
                <a:tc>
                  <a:txBody>
                    <a:bodyPr/>
                    <a:lstStyle/>
                    <a:p>
                      <a:pPr algn="l" fontAlgn="b"/>
                      <a:r>
                        <a:rPr lang="en-US" sz="1600" b="1" u="none" strike="noStrike" dirty="0">
                          <a:effectLst/>
                        </a:rPr>
                        <a:t>AWS Simple Notification Service</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23872448"/>
                  </a:ext>
                </a:extLst>
              </a:tr>
              <a:tr h="309155">
                <a:tc>
                  <a:txBody>
                    <a:bodyPr/>
                    <a:lstStyle/>
                    <a:p>
                      <a:pPr algn="l" fontAlgn="b"/>
                      <a:r>
                        <a:rPr lang="en-US" sz="1600" u="none" strike="noStrike" dirty="0">
                          <a:effectLst/>
                        </a:rPr>
                        <a:t>AWS </a:t>
                      </a:r>
                      <a:r>
                        <a:rPr lang="en-US" sz="1600" u="none" strike="noStrike" dirty="0" smtClean="0">
                          <a:effectLst/>
                        </a:rPr>
                        <a:t>lambda</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5787992"/>
                  </a:ext>
                </a:extLst>
              </a:tr>
              <a:tr h="251305">
                <a:tc>
                  <a:txBody>
                    <a:bodyPr/>
                    <a:lstStyle/>
                    <a:p>
                      <a:pPr algn="l" fontAlgn="b"/>
                      <a:r>
                        <a:rPr lang="en-US" sz="1600" u="none" strike="noStrike" dirty="0">
                          <a:solidFill>
                            <a:schemeClr val="accent6"/>
                          </a:solidFill>
                          <a:effectLst/>
                        </a:rPr>
                        <a:t>AWS RDS</a:t>
                      </a:r>
                      <a:endParaRPr lang="en-US" sz="1600" b="0" i="0" u="none" strike="noStrike" dirty="0">
                        <a:solidFill>
                          <a:schemeClr val="accent6"/>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2182878"/>
                  </a:ext>
                </a:extLst>
              </a:tr>
              <a:tr h="249764">
                <a:tc>
                  <a:txBody>
                    <a:bodyPr/>
                    <a:lstStyle/>
                    <a:p>
                      <a:pPr algn="l" fontAlgn="b"/>
                      <a:r>
                        <a:rPr lang="en-US" sz="1600" dirty="0" smtClean="0"/>
                        <a:t>AWS </a:t>
                      </a:r>
                      <a:r>
                        <a:rPr lang="en-US" sz="1600" dirty="0" err="1" smtClean="0"/>
                        <a:t>CloudFormation</a:t>
                      </a:r>
                      <a:r>
                        <a:rPr lang="en-US" sz="1600" dirty="0" smtClean="0"/>
                        <a:t> </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85644427"/>
                  </a:ext>
                </a:extLst>
              </a:tr>
              <a:tr h="331319">
                <a:tc>
                  <a:txBody>
                    <a:bodyPr/>
                    <a:lstStyle/>
                    <a:p>
                      <a:pPr algn="l" fontAlgn="b"/>
                      <a:r>
                        <a:rPr lang="en-US" sz="1600" u="none" strike="noStrike" dirty="0">
                          <a:effectLst/>
                        </a:rPr>
                        <a:t> </a:t>
                      </a:r>
                      <a:r>
                        <a:rPr lang="en-US" sz="1600" dirty="0" smtClean="0"/>
                        <a:t>AWS </a:t>
                      </a:r>
                      <a:r>
                        <a:rPr lang="en-US" sz="1600" dirty="0" err="1" smtClean="0"/>
                        <a:t>CodeDeploy</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751025"/>
                  </a:ext>
                </a:extLst>
              </a:tr>
              <a:tr h="249764">
                <a:tc>
                  <a:txBody>
                    <a:bodyPr/>
                    <a:lstStyle/>
                    <a:p>
                      <a:pPr algn="l" fontAlgn="b"/>
                      <a:r>
                        <a:rPr lang="en-US" sz="1600" dirty="0" smtClean="0"/>
                        <a:t>AWS Elastic Beanstalk</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47463047"/>
                  </a:ext>
                </a:extLst>
              </a:tr>
              <a:tr h="249764">
                <a:tc>
                  <a:txBody>
                    <a:bodyPr/>
                    <a:lstStyle/>
                    <a:p>
                      <a:pPr algn="l" fontAlgn="b"/>
                      <a:r>
                        <a:rPr lang="en-US" sz="1600" dirty="0" smtClean="0"/>
                        <a:t>Amazon EC2 Container Registry</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u="none" strike="noStrike" dirty="0" smtClean="0">
                          <a:effectLst/>
                        </a:rPr>
                        <a:t>Theory/Lab</a:t>
                      </a:r>
                      <a:endParaRPr lang="en-US" sz="1600" b="0" i="0" u="none" strike="noStrike" dirty="0" smtClean="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4958387"/>
                  </a:ext>
                </a:extLst>
              </a:tr>
              <a:tr h="249764">
                <a:tc>
                  <a:txBody>
                    <a:bodyPr/>
                    <a:lstStyle/>
                    <a:p>
                      <a:pPr algn="l" fontAlgn="b"/>
                      <a:r>
                        <a:rPr lang="en-US" sz="1600" u="none" strike="noStrike" dirty="0">
                          <a:effectLst/>
                        </a:rPr>
                        <a:t>Other Topics and Assignment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8222591"/>
                  </a:ext>
                </a:extLst>
              </a:tr>
              <a:tr h="249764">
                <a:tc>
                  <a:txBody>
                    <a:bodyPr/>
                    <a:lstStyle/>
                    <a:p>
                      <a:pPr algn="l" fontAlgn="b"/>
                      <a:r>
                        <a:rPr lang="en-US" sz="1600" u="none" strike="noStrike" dirty="0">
                          <a:effectLst/>
                        </a:rPr>
                        <a:t>Blue Green Deployment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 Assignment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9806644"/>
                  </a:ext>
                </a:extLst>
              </a:tr>
              <a:tr h="249764">
                <a:tc>
                  <a:txBody>
                    <a:bodyPr/>
                    <a:lstStyle/>
                    <a:p>
                      <a:pPr algn="l" fontAlgn="b"/>
                      <a:r>
                        <a:rPr lang="en-US" sz="1600" u="none" strike="noStrike" dirty="0">
                          <a:effectLst/>
                        </a:rPr>
                        <a:t>Immutable Deployment </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 Assignment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486339"/>
                  </a:ext>
                </a:extLst>
              </a:tr>
              <a:tr h="249764">
                <a:tc>
                  <a:txBody>
                    <a:bodyPr/>
                    <a:lstStyle/>
                    <a:p>
                      <a:pPr algn="l" fontAlgn="b"/>
                      <a:r>
                        <a:rPr lang="en-US" sz="1600" u="none" strike="noStrike" dirty="0" smtClean="0">
                          <a:effectLst/>
                        </a:rPr>
                        <a:t>Server less </a:t>
                      </a:r>
                      <a:r>
                        <a:rPr lang="en-US" sz="1600" u="none" strike="noStrike" dirty="0">
                          <a:effectLst/>
                        </a:rPr>
                        <a:t>Computing </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 Assignment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52347542"/>
                  </a:ext>
                </a:extLst>
              </a:tr>
            </a:tbl>
          </a:graphicData>
        </a:graphic>
      </p:graphicFrame>
    </p:spTree>
    <p:extLst>
      <p:ext uri="{BB962C8B-B14F-4D97-AF65-F5344CB8AC3E}">
        <p14:creationId xmlns:p14="http://schemas.microsoft.com/office/powerpoint/2010/main" val="4249468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6"/>
          </p:nvPr>
        </p:nvPicPr>
        <p:blipFill>
          <a:blip r:embed="rId2">
            <a:extLst>
              <a:ext uri="{28A0092B-C50C-407E-A947-70E740481C1C}">
                <a14:useLocalDpi xmlns:a14="http://schemas.microsoft.com/office/drawing/2010/main" val="0"/>
              </a:ext>
            </a:extLst>
          </a:blip>
          <a:srcRect l="18256" r="18256"/>
          <a:stretch>
            <a:fillRect/>
          </a:stretch>
        </p:blipFill>
        <p:spPr>
          <a:xfrm>
            <a:off x="5661025" y="0"/>
            <a:ext cx="6530975" cy="6858000"/>
          </a:xfrm>
        </p:spPr>
      </p:pic>
      <p:pic>
        <p:nvPicPr>
          <p:cNvPr id="28" name="Picture 27"/>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8" name="Group 7"/>
          <p:cNvGrpSpPr/>
          <p:nvPr/>
        </p:nvGrpSpPr>
        <p:grpSpPr>
          <a:xfrm>
            <a:off x="2989783" y="6568832"/>
            <a:ext cx="6212434" cy="276999"/>
            <a:chOff x="2906112" y="6568832"/>
            <a:chExt cx="6212434" cy="276999"/>
          </a:xfrm>
        </p:grpSpPr>
        <p:grpSp>
          <p:nvGrpSpPr>
            <p:cNvPr id="10" name="Group 9"/>
            <p:cNvGrpSpPr/>
            <p:nvPr/>
          </p:nvGrpSpPr>
          <p:grpSpPr>
            <a:xfrm>
              <a:off x="2906112" y="6568832"/>
              <a:ext cx="1736820" cy="276999"/>
              <a:chOff x="2906112" y="6568832"/>
              <a:chExt cx="1736820" cy="276999"/>
            </a:xfrm>
          </p:grpSpPr>
          <p:sp>
            <p:nvSpPr>
              <p:cNvPr id="24" name="Rectangle 23"/>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25"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2" name="Group 11"/>
            <p:cNvGrpSpPr/>
            <p:nvPr/>
          </p:nvGrpSpPr>
          <p:grpSpPr>
            <a:xfrm>
              <a:off x="6069024" y="6568832"/>
              <a:ext cx="1144575" cy="276999"/>
              <a:chOff x="6069024" y="6568832"/>
              <a:chExt cx="1144575" cy="276999"/>
            </a:xfrm>
          </p:grpSpPr>
          <p:sp>
            <p:nvSpPr>
              <p:cNvPr id="22" name="Rectangle 21"/>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23"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3" name="Group 12"/>
            <p:cNvGrpSpPr/>
            <p:nvPr/>
          </p:nvGrpSpPr>
          <p:grpSpPr>
            <a:xfrm>
              <a:off x="4774970" y="6568832"/>
              <a:ext cx="1159219" cy="276999"/>
              <a:chOff x="4745259" y="6568832"/>
              <a:chExt cx="1159219" cy="276999"/>
            </a:xfrm>
          </p:grpSpPr>
          <p:sp>
            <p:nvSpPr>
              <p:cNvPr id="20" name="Rectangle 19"/>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2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4" name="Group 13"/>
            <p:cNvGrpSpPr/>
            <p:nvPr/>
          </p:nvGrpSpPr>
          <p:grpSpPr>
            <a:xfrm>
              <a:off x="7350594" y="6568832"/>
              <a:ext cx="1767952" cy="276999"/>
              <a:chOff x="7439181" y="6568832"/>
              <a:chExt cx="1767952" cy="276999"/>
            </a:xfrm>
          </p:grpSpPr>
          <p:sp>
            <p:nvSpPr>
              <p:cNvPr id="15" name="Rectangle 14"/>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6" name="Group 15"/>
              <p:cNvGrpSpPr/>
              <p:nvPr/>
            </p:nvGrpSpPr>
            <p:grpSpPr>
              <a:xfrm>
                <a:off x="7439181" y="6648704"/>
                <a:ext cx="127791" cy="126717"/>
                <a:chOff x="5370513" y="2312988"/>
                <a:chExt cx="1322388" cy="1311275"/>
              </a:xfrm>
              <a:solidFill>
                <a:schemeClr val="bg1"/>
              </a:solidFill>
            </p:grpSpPr>
            <p:sp>
              <p:nvSpPr>
                <p:cNvPr id="17"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8"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9"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sp>
        <p:nvSpPr>
          <p:cNvPr id="34" name="TextBox 33">
            <a:extLst>
              <a:ext uri="{FF2B5EF4-FFF2-40B4-BE49-F238E27FC236}">
                <a16:creationId xmlns:a16="http://schemas.microsoft.com/office/drawing/2014/main" id="{948A2979-A456-4286-B8FC-8FF4C0C58EFD}"/>
              </a:ext>
            </a:extLst>
          </p:cNvPr>
          <p:cNvSpPr txBox="1"/>
          <p:nvPr/>
        </p:nvSpPr>
        <p:spPr>
          <a:xfrm>
            <a:off x="761617" y="2695502"/>
            <a:ext cx="4620280" cy="1015663"/>
          </a:xfrm>
          <a:prstGeom prst="rect">
            <a:avLst/>
          </a:prstGeom>
          <a:noFill/>
        </p:spPr>
        <p:txBody>
          <a:bodyPr wrap="square" rtlCol="0" anchor="ctr">
            <a:spAutoFit/>
          </a:bodyPr>
          <a:lstStyle/>
          <a:p>
            <a:r>
              <a:rPr lang="en-US" sz="6000" dirty="0" smtClean="0">
                <a:solidFill>
                  <a:srgbClr val="20428F"/>
                </a:solidFill>
              </a:rPr>
              <a:t>AWS Services</a:t>
            </a:r>
            <a:endParaRPr lang="en-US" sz="6000" dirty="0">
              <a:solidFill>
                <a:srgbClr val="20428F"/>
              </a:solidFill>
            </a:endParaRPr>
          </a:p>
        </p:txBody>
      </p:sp>
      <p:sp>
        <p:nvSpPr>
          <p:cNvPr id="27" name="Rectangle 26"/>
          <p:cNvSpPr/>
          <p:nvPr/>
        </p:nvSpPr>
        <p:spPr>
          <a:xfrm rot="16200000">
            <a:off x="10295793" y="1621250"/>
            <a:ext cx="3387273" cy="276999"/>
          </a:xfrm>
          <a:prstGeom prst="rect">
            <a:avLst/>
          </a:prstGeom>
        </p:spPr>
        <p:txBody>
          <a:bodyPr wrap="none">
            <a:spAutoFit/>
          </a:bodyPr>
          <a:lstStyle/>
          <a:p>
            <a:pPr algn="r"/>
            <a:r>
              <a:rPr lang="en-US" altLang="ko-KR" sz="1200" dirty="0">
                <a:solidFill>
                  <a:schemeClr val="bg1"/>
                </a:solidFill>
                <a:latin typeface="Calibri" panose="020F0502020204030204" pitchFamily="34" charset="0"/>
                <a:cs typeface="Calibri" panose="020F0502020204030204" pitchFamily="34" charset="0"/>
              </a:rPr>
              <a:t>CO-CREATION | COLLABORATION | COORDINATION</a:t>
            </a:r>
            <a:endParaRPr lang="ko-KR" altLang="en-US"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885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5778" r="22907"/>
          <a:stretch/>
        </p:blipFill>
        <p:spPr>
          <a:xfrm>
            <a:off x="2547257" y="182881"/>
            <a:ext cx="6648994" cy="6505302"/>
          </a:xfrm>
          <a:prstGeom prst="rect">
            <a:avLst/>
          </a:prstGeom>
          <a:ln/>
        </p:spPr>
        <p:style>
          <a:lnRef idx="1">
            <a:schemeClr val="accent5"/>
          </a:lnRef>
          <a:fillRef idx="3">
            <a:schemeClr val="accent5"/>
          </a:fillRef>
          <a:effectRef idx="2">
            <a:schemeClr val="accent5"/>
          </a:effectRef>
          <a:fontRef idx="minor">
            <a:schemeClr val="lt1"/>
          </a:fontRef>
        </p:style>
      </p:pic>
    </p:spTree>
    <p:extLst>
      <p:ext uri="{BB962C8B-B14F-4D97-AF65-F5344CB8AC3E}">
        <p14:creationId xmlns:p14="http://schemas.microsoft.com/office/powerpoint/2010/main" val="6686253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pic>
        <p:nvPicPr>
          <p:cNvPr id="23" name="Picture 24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342735" y="360433"/>
            <a:ext cx="1568109"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948A2979-A456-4286-B8FC-8FF4C0C58EFD}"/>
              </a:ext>
            </a:extLst>
          </p:cNvPr>
          <p:cNvSpPr txBox="1"/>
          <p:nvPr/>
        </p:nvSpPr>
        <p:spPr>
          <a:xfrm>
            <a:off x="2093767" y="448640"/>
            <a:ext cx="6672648" cy="646331"/>
          </a:xfrm>
          <a:prstGeom prst="rect">
            <a:avLst/>
          </a:prstGeom>
          <a:noFill/>
        </p:spPr>
        <p:txBody>
          <a:bodyPr wrap="square" rtlCol="0" anchor="ctr">
            <a:spAutoFit/>
          </a:bodyPr>
          <a:lstStyle/>
          <a:p>
            <a:r>
              <a:rPr lang="en-US" sz="3600" dirty="0" smtClean="0">
                <a:solidFill>
                  <a:srgbClr val="20428F"/>
                </a:solidFill>
              </a:rPr>
              <a:t>Introduction to Amazon EC2</a:t>
            </a:r>
            <a:endParaRPr lang="en-US" sz="3600" dirty="0">
              <a:solidFill>
                <a:srgbClr val="20428F"/>
              </a:solidFill>
            </a:endParaRPr>
          </a:p>
        </p:txBody>
      </p:sp>
      <p:sp>
        <p:nvSpPr>
          <p:cNvPr id="29" name="Freeform: Shape 5">
            <a:extLst>
              <a:ext uri="{FF2B5EF4-FFF2-40B4-BE49-F238E27FC236}">
                <a16:creationId xmlns:a16="http://schemas.microsoft.com/office/drawing/2014/main" id="{6E2E9094-67D8-4A7C-B3AF-095F1FFF635E}"/>
              </a:ext>
            </a:extLst>
          </p:cNvPr>
          <p:cNvSpPr/>
          <p:nvPr/>
        </p:nvSpPr>
        <p:spPr>
          <a:xfrm flipH="1">
            <a:off x="1727921" y="6611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Rectangle 2"/>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31" name="Rectangle 30"/>
          <p:cNvSpPr/>
          <p:nvPr/>
        </p:nvSpPr>
        <p:spPr>
          <a:xfrm>
            <a:off x="373793" y="1709223"/>
            <a:ext cx="10018230" cy="1569660"/>
          </a:xfrm>
          <a:prstGeom prst="rect">
            <a:avLst/>
          </a:prstGeom>
        </p:spPr>
        <p:txBody>
          <a:bodyPr wrap="square">
            <a:spAutoFit/>
          </a:bodyPr>
          <a:lstStyle/>
          <a:p>
            <a:pPr lvl="1">
              <a:lnSpc>
                <a:spcPct val="200000"/>
              </a:lnSpc>
            </a:pPr>
            <a:r>
              <a:rPr lang="en-US" sz="2400" dirty="0" smtClean="0">
                <a:solidFill>
                  <a:srgbClr val="20428F"/>
                </a:solidFill>
              </a:rPr>
              <a:t>Amazon EC2:</a:t>
            </a:r>
          </a:p>
          <a:p>
            <a:pPr lvl="1">
              <a:lnSpc>
                <a:spcPct val="150000"/>
              </a:lnSpc>
            </a:pPr>
            <a:r>
              <a:rPr lang="en-US" sz="1600" dirty="0">
                <a:solidFill>
                  <a:schemeClr val="tx1">
                    <a:lumMod val="65000"/>
                    <a:lumOff val="35000"/>
                  </a:schemeClr>
                </a:solidFill>
              </a:rPr>
              <a:t>“Amazon EC2 stand for (Elastic Computing Cloud). AWS EC2 is a backbone of AWS. AWS EC2 offers scalable computing capacity that allows business subscribers to run application and programs in the Cloud environment.”</a:t>
            </a:r>
          </a:p>
        </p:txBody>
      </p:sp>
      <p:sp>
        <p:nvSpPr>
          <p:cNvPr id="28" name="Rectangle 27"/>
          <p:cNvSpPr/>
          <p:nvPr/>
        </p:nvSpPr>
        <p:spPr>
          <a:xfrm>
            <a:off x="373793" y="3278883"/>
            <a:ext cx="3300484" cy="2308324"/>
          </a:xfrm>
          <a:prstGeom prst="rect">
            <a:avLst/>
          </a:prstGeom>
        </p:spPr>
        <p:txBody>
          <a:bodyPr wrap="square">
            <a:spAutoFit/>
          </a:bodyPr>
          <a:lstStyle/>
          <a:p>
            <a:pPr marL="742950" lvl="1" indent="-285750">
              <a:lnSpc>
                <a:spcPct val="200000"/>
              </a:lnSpc>
              <a:buFont typeface="Arial" panose="020B0604020202020204" pitchFamily="34" charset="0"/>
              <a:buChar char="•"/>
            </a:pPr>
            <a:endParaRPr lang="en-US" sz="1400" dirty="0" smtClean="0">
              <a:solidFill>
                <a:schemeClr val="tx1">
                  <a:lumMod val="65000"/>
                  <a:lumOff val="35000"/>
                </a:schemeClr>
              </a:solidFill>
              <a:cs typeface="Arial" pitchFamily="34" charset="0"/>
            </a:endParaRPr>
          </a:p>
          <a:p>
            <a:pPr marL="742950" lvl="1" indent="-285750">
              <a:lnSpc>
                <a:spcPct val="200000"/>
              </a:lnSpc>
              <a:buFont typeface="Arial" panose="020B0604020202020204" pitchFamily="34" charset="0"/>
              <a:buChar char="•"/>
            </a:pPr>
            <a:r>
              <a:rPr lang="en-US" sz="1400" dirty="0" smtClean="0">
                <a:solidFill>
                  <a:schemeClr val="tx1">
                    <a:lumMod val="65000"/>
                    <a:lumOff val="35000"/>
                  </a:schemeClr>
                </a:solidFill>
                <a:cs typeface="Arial" pitchFamily="34" charset="0"/>
              </a:rPr>
              <a:t>Elastic </a:t>
            </a:r>
            <a:r>
              <a:rPr lang="en-US" sz="1400" dirty="0">
                <a:solidFill>
                  <a:schemeClr val="tx1">
                    <a:lumMod val="65000"/>
                    <a:lumOff val="35000"/>
                  </a:schemeClr>
                </a:solidFill>
                <a:cs typeface="Arial" pitchFamily="34" charset="0"/>
              </a:rPr>
              <a:t>Web-Scale Computing</a:t>
            </a:r>
          </a:p>
          <a:p>
            <a:pPr marL="742950" lvl="1" indent="-285750">
              <a:lnSpc>
                <a:spcPct val="200000"/>
              </a:lnSpc>
              <a:buFont typeface="Arial" panose="020B0604020202020204" pitchFamily="34" charset="0"/>
              <a:buChar char="•"/>
            </a:pPr>
            <a:r>
              <a:rPr lang="en-US" sz="1400" dirty="0">
                <a:solidFill>
                  <a:schemeClr val="tx1">
                    <a:lumMod val="65000"/>
                    <a:lumOff val="35000"/>
                  </a:schemeClr>
                </a:solidFill>
                <a:cs typeface="Arial" pitchFamily="34" charset="0"/>
              </a:rPr>
              <a:t>Completely Control</a:t>
            </a:r>
          </a:p>
          <a:p>
            <a:pPr marL="742950" lvl="1" indent="-285750">
              <a:lnSpc>
                <a:spcPct val="200000"/>
              </a:lnSpc>
              <a:buFont typeface="Arial" panose="020B0604020202020204" pitchFamily="34" charset="0"/>
              <a:buChar char="•"/>
            </a:pPr>
            <a:r>
              <a:rPr lang="en-US" sz="1400" dirty="0">
                <a:solidFill>
                  <a:schemeClr val="tx1">
                    <a:lumMod val="65000"/>
                    <a:lumOff val="35000"/>
                  </a:schemeClr>
                </a:solidFill>
                <a:cs typeface="Arial" pitchFamily="34" charset="0"/>
              </a:rPr>
              <a:t>Flexible Cloud Hosting Services</a:t>
            </a:r>
          </a:p>
          <a:p>
            <a:pPr lvl="1">
              <a:lnSpc>
                <a:spcPct val="200000"/>
              </a:lnSpc>
            </a:pPr>
            <a:endParaRPr lang="en-US" sz="1600" dirty="0">
              <a:solidFill>
                <a:schemeClr val="tx1">
                  <a:lumMod val="65000"/>
                  <a:lumOff val="35000"/>
                </a:schemeClr>
              </a:solidFill>
            </a:endParaRPr>
          </a:p>
        </p:txBody>
      </p:sp>
      <p:sp>
        <p:nvSpPr>
          <p:cNvPr id="30" name="Rectangle 29"/>
          <p:cNvSpPr/>
          <p:nvPr/>
        </p:nvSpPr>
        <p:spPr>
          <a:xfrm>
            <a:off x="4968403" y="3317015"/>
            <a:ext cx="3300484" cy="2308324"/>
          </a:xfrm>
          <a:prstGeom prst="rect">
            <a:avLst/>
          </a:prstGeom>
        </p:spPr>
        <p:txBody>
          <a:bodyPr wrap="square">
            <a:spAutoFit/>
          </a:bodyPr>
          <a:lstStyle/>
          <a:p>
            <a:pPr marL="742950" lvl="1" indent="-285750">
              <a:lnSpc>
                <a:spcPct val="200000"/>
              </a:lnSpc>
              <a:buFont typeface="Arial" panose="020B0604020202020204" pitchFamily="34" charset="0"/>
              <a:buChar char="•"/>
            </a:pPr>
            <a:endParaRPr lang="en-US" sz="1400" dirty="0" smtClean="0">
              <a:solidFill>
                <a:schemeClr val="tx1">
                  <a:lumMod val="65000"/>
                  <a:lumOff val="35000"/>
                </a:schemeClr>
              </a:solidFill>
              <a:cs typeface="Arial" pitchFamily="34" charset="0"/>
            </a:endParaRPr>
          </a:p>
          <a:p>
            <a:pPr marL="742950" lvl="1" indent="-285750">
              <a:lnSpc>
                <a:spcPct val="200000"/>
              </a:lnSpc>
              <a:buFont typeface="Arial" panose="020B0604020202020204" pitchFamily="34" charset="0"/>
              <a:buChar char="•"/>
            </a:pPr>
            <a:r>
              <a:rPr lang="en-US" sz="1400" dirty="0" smtClean="0">
                <a:solidFill>
                  <a:schemeClr val="tx1">
                    <a:lumMod val="65000"/>
                    <a:lumOff val="35000"/>
                  </a:schemeClr>
                </a:solidFill>
                <a:cs typeface="Arial" pitchFamily="34" charset="0"/>
              </a:rPr>
              <a:t>Integrated </a:t>
            </a:r>
            <a:endParaRPr lang="en-US" sz="1400" dirty="0">
              <a:solidFill>
                <a:schemeClr val="tx1">
                  <a:lumMod val="65000"/>
                  <a:lumOff val="35000"/>
                </a:schemeClr>
              </a:solidFill>
              <a:cs typeface="Arial" pitchFamily="34" charset="0"/>
            </a:endParaRPr>
          </a:p>
          <a:p>
            <a:pPr marL="742950" lvl="1" indent="-285750">
              <a:lnSpc>
                <a:spcPct val="200000"/>
              </a:lnSpc>
              <a:buFont typeface="Arial" panose="020B0604020202020204" pitchFamily="34" charset="0"/>
              <a:buChar char="•"/>
            </a:pPr>
            <a:r>
              <a:rPr lang="en-US" sz="1400" dirty="0">
                <a:solidFill>
                  <a:schemeClr val="tx1">
                    <a:lumMod val="65000"/>
                    <a:lumOff val="35000"/>
                  </a:schemeClr>
                </a:solidFill>
                <a:cs typeface="Arial" pitchFamily="34" charset="0"/>
              </a:rPr>
              <a:t>Reliable </a:t>
            </a:r>
          </a:p>
          <a:p>
            <a:pPr marL="742950" lvl="1" indent="-285750">
              <a:lnSpc>
                <a:spcPct val="200000"/>
              </a:lnSpc>
              <a:buFont typeface="Arial" panose="020B0604020202020204" pitchFamily="34" charset="0"/>
              <a:buChar char="•"/>
            </a:pPr>
            <a:r>
              <a:rPr lang="en-US" sz="1400" dirty="0">
                <a:solidFill>
                  <a:schemeClr val="tx1">
                    <a:lumMod val="65000"/>
                    <a:lumOff val="35000"/>
                  </a:schemeClr>
                </a:solidFill>
                <a:cs typeface="Arial" pitchFamily="34" charset="0"/>
              </a:rPr>
              <a:t>Secure </a:t>
            </a:r>
          </a:p>
          <a:p>
            <a:pPr lvl="1">
              <a:lnSpc>
                <a:spcPct val="200000"/>
              </a:lnSpc>
            </a:pPr>
            <a:endParaRPr lang="en-US" sz="1600" dirty="0">
              <a:solidFill>
                <a:schemeClr val="tx1">
                  <a:lumMod val="65000"/>
                  <a:lumOff val="35000"/>
                </a:schemeClr>
              </a:solidFill>
            </a:endParaRPr>
          </a:p>
        </p:txBody>
      </p:sp>
    </p:spTree>
    <p:extLst>
      <p:ext uri="{BB962C8B-B14F-4D97-AF65-F5344CB8AC3E}">
        <p14:creationId xmlns:p14="http://schemas.microsoft.com/office/powerpoint/2010/main" val="1769052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sp>
        <p:nvSpPr>
          <p:cNvPr id="57"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0" name="Rectangle 59"/>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948A2979-A456-4286-B8FC-8FF4C0C58EFD}"/>
              </a:ext>
            </a:extLst>
          </p:cNvPr>
          <p:cNvSpPr txBox="1"/>
          <p:nvPr/>
        </p:nvSpPr>
        <p:spPr>
          <a:xfrm>
            <a:off x="2190741" y="499123"/>
            <a:ext cx="8201282" cy="646331"/>
          </a:xfrm>
          <a:prstGeom prst="rect">
            <a:avLst/>
          </a:prstGeom>
          <a:noFill/>
        </p:spPr>
        <p:txBody>
          <a:bodyPr wrap="square" rtlCol="0" anchor="ctr">
            <a:spAutoFit/>
          </a:bodyPr>
          <a:lstStyle/>
          <a:p>
            <a:r>
              <a:rPr lang="en-US" sz="3600" dirty="0">
                <a:solidFill>
                  <a:schemeClr val="tx1">
                    <a:lumMod val="65000"/>
                    <a:lumOff val="35000"/>
                  </a:schemeClr>
                </a:solidFill>
              </a:rPr>
              <a:t>Amazon Machine Image (AMI)</a:t>
            </a:r>
            <a:endParaRPr lang="en-US" sz="3600" dirty="0">
              <a:solidFill>
                <a:srgbClr val="20428F"/>
              </a:solidFill>
            </a:endParaRPr>
          </a:p>
        </p:txBody>
      </p:sp>
      <p:sp>
        <p:nvSpPr>
          <p:cNvPr id="2" name="Rectangle 1"/>
          <p:cNvSpPr/>
          <p:nvPr/>
        </p:nvSpPr>
        <p:spPr>
          <a:xfrm>
            <a:off x="373793" y="1709223"/>
            <a:ext cx="10018230" cy="2308324"/>
          </a:xfrm>
          <a:prstGeom prst="rect">
            <a:avLst/>
          </a:prstGeom>
        </p:spPr>
        <p:txBody>
          <a:bodyPr wrap="square">
            <a:spAutoFit/>
          </a:bodyPr>
          <a:lstStyle/>
          <a:p>
            <a:pPr lvl="1">
              <a:lnSpc>
                <a:spcPct val="200000"/>
              </a:lnSpc>
            </a:pPr>
            <a:r>
              <a:rPr lang="en-US" sz="2400" dirty="0" smtClean="0">
                <a:solidFill>
                  <a:srgbClr val="20428F"/>
                </a:solidFill>
              </a:rPr>
              <a:t>AMIs:</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An </a:t>
            </a:r>
            <a:r>
              <a:rPr lang="en-US" sz="1600" i="1" dirty="0">
                <a:solidFill>
                  <a:schemeClr val="tx1">
                    <a:lumMod val="65000"/>
                    <a:lumOff val="35000"/>
                  </a:schemeClr>
                </a:solidFill>
              </a:rPr>
              <a:t>Amazon Machine Image (AMI)</a:t>
            </a:r>
            <a:r>
              <a:rPr lang="en-US" sz="1600" dirty="0">
                <a:solidFill>
                  <a:schemeClr val="tx1">
                    <a:lumMod val="65000"/>
                    <a:lumOff val="35000"/>
                  </a:schemeClr>
                </a:solidFill>
              </a:rPr>
              <a:t> is a template that contains a software configuration (for example, an operating system, an application server, and applications)</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AMI is used to launch an instance, which is a copy of the AMI running as a virtual server in the cloud.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Multiple </a:t>
            </a:r>
            <a:r>
              <a:rPr lang="en-US" sz="1600" dirty="0">
                <a:solidFill>
                  <a:schemeClr val="tx1">
                    <a:lumMod val="65000"/>
                    <a:lumOff val="35000"/>
                  </a:schemeClr>
                </a:solidFill>
              </a:rPr>
              <a:t>instances of an AMI can be launched, as shown in the following figure.</a:t>
            </a:r>
          </a:p>
        </p:txBody>
      </p:sp>
      <p:pic>
        <p:nvPicPr>
          <p:cNvPr id="7170" name="Picture 2" descr="&#10;     Launch multiple instances from an AMI&#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531" y="4061865"/>
            <a:ext cx="2299063" cy="233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083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pic>
        <p:nvPicPr>
          <p:cNvPr id="23" name="Picture 24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373793" y="294084"/>
            <a:ext cx="1518609" cy="80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948A2979-A456-4286-B8FC-8FF4C0C58EFD}"/>
              </a:ext>
            </a:extLst>
          </p:cNvPr>
          <p:cNvSpPr txBox="1"/>
          <p:nvPr/>
        </p:nvSpPr>
        <p:spPr>
          <a:xfrm>
            <a:off x="2093767" y="448640"/>
            <a:ext cx="7220050" cy="646331"/>
          </a:xfrm>
          <a:prstGeom prst="rect">
            <a:avLst/>
          </a:prstGeom>
          <a:noFill/>
        </p:spPr>
        <p:txBody>
          <a:bodyPr wrap="square" rtlCol="0" anchor="ctr">
            <a:spAutoFit/>
          </a:bodyPr>
          <a:lstStyle/>
          <a:p>
            <a:r>
              <a:rPr lang="en-US" sz="3600" dirty="0" smtClean="0">
                <a:solidFill>
                  <a:srgbClr val="20428F"/>
                </a:solidFill>
              </a:rPr>
              <a:t>Introduction to Amazon ElastiCache</a:t>
            </a:r>
            <a:endParaRPr lang="en-US" sz="3600" dirty="0">
              <a:solidFill>
                <a:srgbClr val="20428F"/>
              </a:solidFill>
            </a:endParaRPr>
          </a:p>
        </p:txBody>
      </p:sp>
      <p:sp>
        <p:nvSpPr>
          <p:cNvPr id="29" name="Freeform: Shape 5">
            <a:extLst>
              <a:ext uri="{FF2B5EF4-FFF2-40B4-BE49-F238E27FC236}">
                <a16:creationId xmlns:a16="http://schemas.microsoft.com/office/drawing/2014/main" id="{6E2E9094-67D8-4A7C-B3AF-095F1FFF635E}"/>
              </a:ext>
            </a:extLst>
          </p:cNvPr>
          <p:cNvSpPr/>
          <p:nvPr/>
        </p:nvSpPr>
        <p:spPr>
          <a:xfrm flipH="1">
            <a:off x="1727921" y="6611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Rectangle 2"/>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31" name="Rectangle 30"/>
          <p:cNvSpPr/>
          <p:nvPr/>
        </p:nvSpPr>
        <p:spPr>
          <a:xfrm>
            <a:off x="373793" y="1709223"/>
            <a:ext cx="10018230" cy="1938992"/>
          </a:xfrm>
          <a:prstGeom prst="rect">
            <a:avLst/>
          </a:prstGeom>
        </p:spPr>
        <p:txBody>
          <a:bodyPr wrap="square">
            <a:spAutoFit/>
          </a:bodyPr>
          <a:lstStyle/>
          <a:p>
            <a:pPr lvl="1">
              <a:lnSpc>
                <a:spcPct val="200000"/>
              </a:lnSpc>
            </a:pPr>
            <a:r>
              <a:rPr lang="en-US" sz="2400" dirty="0" smtClean="0">
                <a:solidFill>
                  <a:srgbClr val="20428F"/>
                </a:solidFill>
              </a:rPr>
              <a:t>ElastiCache:</a:t>
            </a:r>
          </a:p>
          <a:p>
            <a:pPr lvl="1">
              <a:lnSpc>
                <a:spcPct val="150000"/>
              </a:lnSpc>
            </a:pPr>
            <a:r>
              <a:rPr lang="en-US" sz="1600" dirty="0">
                <a:solidFill>
                  <a:schemeClr val="tx1">
                    <a:lumMod val="65000"/>
                    <a:lumOff val="35000"/>
                  </a:schemeClr>
                </a:solidFill>
              </a:rPr>
              <a:t>Amazon </a:t>
            </a:r>
            <a:r>
              <a:rPr lang="en-US" sz="1600" dirty="0" smtClean="0">
                <a:solidFill>
                  <a:schemeClr val="tx1">
                    <a:lumMod val="65000"/>
                    <a:lumOff val="35000"/>
                  </a:schemeClr>
                </a:solidFill>
              </a:rPr>
              <a:t>ElastiCache</a:t>
            </a:r>
            <a:r>
              <a:rPr lang="en-US" sz="1600" dirty="0">
                <a:solidFill>
                  <a:schemeClr val="tx1">
                    <a:lumMod val="65000"/>
                    <a:lumOff val="35000"/>
                  </a:schemeClr>
                </a:solidFill>
              </a:rPr>
              <a:t> makes it easy to deploy and manage a highly available and scalable in-memory data store in the cloud. Among the open source in-memory engines available to you for use with ElastiCache is </a:t>
            </a:r>
            <a:r>
              <a:rPr lang="en-US" sz="1600" dirty="0" err="1">
                <a:solidFill>
                  <a:schemeClr val="tx1">
                    <a:lumMod val="65000"/>
                    <a:lumOff val="35000"/>
                  </a:schemeClr>
                </a:solidFill>
              </a:rPr>
              <a:t>Redis</a:t>
            </a:r>
            <a:r>
              <a:rPr lang="en-US" sz="1600" dirty="0">
                <a:solidFill>
                  <a:schemeClr val="tx1">
                    <a:lumMod val="65000"/>
                    <a:lumOff val="35000"/>
                  </a:schemeClr>
                </a:solidFill>
              </a:rPr>
              <a:t>, which added powerful geospatial </a:t>
            </a:r>
            <a:r>
              <a:rPr lang="en-US" sz="1600" dirty="0" smtClean="0">
                <a:solidFill>
                  <a:schemeClr val="tx1">
                    <a:lumMod val="65000"/>
                    <a:lumOff val="35000"/>
                  </a:schemeClr>
                </a:solidFill>
              </a:rPr>
              <a:t>capabilities.</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4387940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sp>
        <p:nvSpPr>
          <p:cNvPr id="57"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0" name="Rectangle 59"/>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948A2979-A456-4286-B8FC-8FF4C0C58EFD}"/>
              </a:ext>
            </a:extLst>
          </p:cNvPr>
          <p:cNvSpPr txBox="1"/>
          <p:nvPr/>
        </p:nvSpPr>
        <p:spPr>
          <a:xfrm>
            <a:off x="2190741" y="499123"/>
            <a:ext cx="8201282" cy="646331"/>
          </a:xfrm>
          <a:prstGeom prst="rect">
            <a:avLst/>
          </a:prstGeom>
          <a:noFill/>
        </p:spPr>
        <p:txBody>
          <a:bodyPr wrap="square" rtlCol="0" anchor="ctr">
            <a:spAutoFit/>
          </a:bodyPr>
          <a:lstStyle/>
          <a:p>
            <a:r>
              <a:rPr lang="en-US" sz="3600" dirty="0">
                <a:solidFill>
                  <a:srgbClr val="20428F"/>
                </a:solidFill>
              </a:rPr>
              <a:t>Amazon RDS</a:t>
            </a:r>
          </a:p>
        </p:txBody>
      </p:sp>
      <p:sp>
        <p:nvSpPr>
          <p:cNvPr id="2" name="Rectangle 1"/>
          <p:cNvSpPr/>
          <p:nvPr/>
        </p:nvSpPr>
        <p:spPr>
          <a:xfrm>
            <a:off x="373793" y="1709222"/>
            <a:ext cx="9606230" cy="3785652"/>
          </a:xfrm>
          <a:prstGeom prst="rect">
            <a:avLst/>
          </a:prstGeom>
        </p:spPr>
        <p:txBody>
          <a:bodyPr wrap="square">
            <a:spAutoFit/>
          </a:bodyPr>
          <a:lstStyle/>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A </a:t>
            </a:r>
            <a:r>
              <a:rPr lang="en-US" sz="1600" dirty="0">
                <a:solidFill>
                  <a:schemeClr val="tx1">
                    <a:lumMod val="65000"/>
                    <a:lumOff val="35000"/>
                  </a:schemeClr>
                </a:solidFill>
              </a:rPr>
              <a:t>web service that makes it easier to set up, operate, and scale a relational database in the AWS Cloud</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Provides </a:t>
            </a:r>
            <a:r>
              <a:rPr lang="en-US" sz="1600" dirty="0">
                <a:solidFill>
                  <a:schemeClr val="tx1">
                    <a:lumMod val="65000"/>
                    <a:lumOff val="35000"/>
                  </a:schemeClr>
                </a:solidFill>
              </a:rPr>
              <a:t>cost-efficient, resizable capacity for an industry-standard relational database and manages common database administration tasks.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RDS manages backups, software patching, automatic failure detection, and recovery</a:t>
            </a:r>
            <a:r>
              <a:rPr lang="en-US" sz="1600" dirty="0" smtClean="0">
                <a:solidFill>
                  <a:schemeClr val="tx1">
                    <a:lumMod val="65000"/>
                    <a:lumOff val="35000"/>
                  </a:schemeClr>
                </a:solidFill>
              </a:rPr>
              <a:t>.</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To deliver a managed service experience, Amazon RDS doesn't provide shell access to DB instances.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It </a:t>
            </a:r>
            <a:r>
              <a:rPr lang="en-US" sz="1600" dirty="0">
                <a:solidFill>
                  <a:schemeClr val="tx1">
                    <a:lumMod val="65000"/>
                    <a:lumOff val="35000"/>
                  </a:schemeClr>
                </a:solidFill>
              </a:rPr>
              <a:t>also restricts access to certain system procedures and tables that require advanced </a:t>
            </a:r>
            <a:r>
              <a:rPr lang="en-US" sz="1600" dirty="0" smtClean="0">
                <a:solidFill>
                  <a:schemeClr val="tx1">
                    <a:lumMod val="65000"/>
                    <a:lumOff val="35000"/>
                  </a:schemeClr>
                </a:solidFill>
              </a:rPr>
              <a:t>privileges.</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You can have automated backups performed when you need them, or manually create your own backup snapshot. </a:t>
            </a:r>
            <a:endParaRPr lang="en-US" sz="1600" dirty="0" smtClean="0">
              <a:solidFill>
                <a:schemeClr val="tx1">
                  <a:lumMod val="65000"/>
                  <a:lumOff val="35000"/>
                </a:schemeClr>
              </a:solidFill>
            </a:endParaRPr>
          </a:p>
          <a:p>
            <a:pPr lvl="1">
              <a:lnSpc>
                <a:spcPct val="150000"/>
              </a:lnSpc>
            </a:pPr>
            <a:endParaRPr lang="en-US" sz="1600" dirty="0">
              <a:solidFill>
                <a:schemeClr val="tx1">
                  <a:lumMod val="50000"/>
                  <a:lumOff val="50000"/>
                </a:schemeClr>
              </a:solidFill>
            </a:endParaRPr>
          </a:p>
          <a:p>
            <a:pPr lvl="1">
              <a:lnSpc>
                <a:spcPct val="150000"/>
              </a:lnSpc>
            </a:pPr>
            <a:endParaRPr lang="en-US" sz="1600" dirty="0" smtClean="0">
              <a:solidFill>
                <a:schemeClr val="tx1">
                  <a:lumMod val="50000"/>
                  <a:lumOff val="50000"/>
                </a:schemeClr>
              </a:solidFill>
            </a:endParaRPr>
          </a:p>
        </p:txBody>
      </p:sp>
      <p:pic>
        <p:nvPicPr>
          <p:cNvPr id="3" name="Picture 2"/>
          <p:cNvPicPr>
            <a:picLocks noChangeAspect="1"/>
          </p:cNvPicPr>
          <p:nvPr/>
        </p:nvPicPr>
        <p:blipFill rotWithShape="1">
          <a:blip r:embed="rId2"/>
          <a:srcRect l="1258" t="15177" r="1071" b="24044"/>
          <a:stretch/>
        </p:blipFill>
        <p:spPr>
          <a:xfrm>
            <a:off x="473180" y="4851694"/>
            <a:ext cx="11377750" cy="1018903"/>
          </a:xfrm>
          <a:prstGeom prst="rect">
            <a:avLst/>
          </a:prstGeom>
        </p:spPr>
      </p:pic>
    </p:spTree>
    <p:extLst>
      <p:ext uri="{BB962C8B-B14F-4D97-AF65-F5344CB8AC3E}">
        <p14:creationId xmlns:p14="http://schemas.microsoft.com/office/powerpoint/2010/main" val="3129916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65556"/>
            <a:ext cx="12192000" cy="292443"/>
          </a:xfrm>
          <a:prstGeom prst="rect">
            <a:avLst/>
          </a:prstGeom>
          <a:solidFill>
            <a:srgbClr val="204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0" name="Rectangle 59"/>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948A2979-A456-4286-B8FC-8FF4C0C58EFD}"/>
              </a:ext>
            </a:extLst>
          </p:cNvPr>
          <p:cNvSpPr txBox="1"/>
          <p:nvPr/>
        </p:nvSpPr>
        <p:spPr>
          <a:xfrm>
            <a:off x="2190741" y="499123"/>
            <a:ext cx="8201282" cy="646331"/>
          </a:xfrm>
          <a:prstGeom prst="rect">
            <a:avLst/>
          </a:prstGeom>
          <a:noFill/>
        </p:spPr>
        <p:txBody>
          <a:bodyPr wrap="square" rtlCol="0" anchor="ctr">
            <a:spAutoFit/>
          </a:bodyPr>
          <a:lstStyle/>
          <a:p>
            <a:r>
              <a:rPr lang="en-US" sz="3600" dirty="0">
                <a:solidFill>
                  <a:srgbClr val="20428F"/>
                </a:solidFill>
              </a:rPr>
              <a:t>Amazon </a:t>
            </a:r>
            <a:r>
              <a:rPr lang="en-US" sz="3600" dirty="0" smtClean="0">
                <a:solidFill>
                  <a:srgbClr val="20428F"/>
                </a:solidFill>
              </a:rPr>
              <a:t>S3</a:t>
            </a:r>
            <a:endParaRPr lang="en-US" sz="3600" dirty="0">
              <a:solidFill>
                <a:srgbClr val="20428F"/>
              </a:solidFill>
            </a:endParaRPr>
          </a:p>
        </p:txBody>
      </p:sp>
      <p:sp>
        <p:nvSpPr>
          <p:cNvPr id="2" name="Rectangle 1"/>
          <p:cNvSpPr/>
          <p:nvPr/>
        </p:nvSpPr>
        <p:spPr>
          <a:xfrm>
            <a:off x="544697" y="1881309"/>
            <a:ext cx="10572881" cy="4524315"/>
          </a:xfrm>
          <a:prstGeom prst="rect">
            <a:avLst/>
          </a:prstGeom>
        </p:spPr>
        <p:txBody>
          <a:bodyPr wrap="square">
            <a:spAutoFit/>
          </a:bodyPr>
          <a:lstStyle/>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Amazon S3 (Simple Storage Service) is object storage built to store and retrieve any amount of data from anywhere on the </a:t>
            </a:r>
            <a:r>
              <a:rPr lang="en-US" sz="1600" dirty="0" smtClean="0">
                <a:solidFill>
                  <a:schemeClr val="tx1">
                    <a:lumMod val="65000"/>
                    <a:lumOff val="35000"/>
                  </a:schemeClr>
                </a:solidFill>
              </a:rPr>
              <a:t>Internet.</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 S3 is a scalable, high-speed, web-based cloud storage </a:t>
            </a:r>
            <a:r>
              <a:rPr lang="en-US" sz="1600" dirty="0" smtClean="0">
                <a:solidFill>
                  <a:schemeClr val="tx1">
                    <a:lumMod val="65000"/>
                    <a:lumOff val="35000"/>
                  </a:schemeClr>
                </a:solidFill>
              </a:rPr>
              <a:t>service.</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An object consists of data, key (assigned name), and metadata.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 bucket is used to </a:t>
            </a:r>
            <a:r>
              <a:rPr lang="en-US" sz="1600" dirty="0">
                <a:solidFill>
                  <a:schemeClr val="tx1">
                    <a:lumMod val="65000"/>
                    <a:lumOff val="35000"/>
                  </a:schemeClr>
                </a:solidFill>
                <a:hlinkClick r:id="rId2"/>
              </a:rPr>
              <a:t>store objects</a:t>
            </a:r>
            <a:r>
              <a:rPr lang="en-US" sz="1600" dirty="0">
                <a:solidFill>
                  <a:schemeClr val="tx1">
                    <a:lumMod val="65000"/>
                    <a:lumOff val="35000"/>
                  </a:schemeClr>
                </a:solidFill>
              </a:rPr>
              <a:t>. When data is added to a bucket, Amazon S3 creates a unique version ID and allocates it to the object</a:t>
            </a:r>
            <a:r>
              <a:rPr lang="en-US" sz="1600" dirty="0" smtClean="0">
                <a:solidFill>
                  <a:schemeClr val="tx1">
                    <a:lumMod val="65000"/>
                    <a:lumOff val="35000"/>
                  </a:schemeClr>
                </a:solidFill>
              </a:rPr>
              <a:t>.</a:t>
            </a:r>
          </a:p>
          <a:p>
            <a:pPr marL="742950" lvl="1" indent="-285750">
              <a:lnSpc>
                <a:spcPct val="150000"/>
              </a:lnSpc>
              <a:buFont typeface="Arial" panose="020B0604020202020204" pitchFamily="34" charset="0"/>
              <a:buChar char="•"/>
            </a:pPr>
            <a:endParaRPr lang="en-US" sz="1600" dirty="0" smtClean="0">
              <a:solidFill>
                <a:schemeClr val="tx1">
                  <a:lumMod val="50000"/>
                  <a:lumOff val="50000"/>
                </a:schemeClr>
              </a:solidFill>
            </a:endParaRPr>
          </a:p>
          <a:p>
            <a:pPr marL="742950" lvl="1" indent="-285750">
              <a:lnSpc>
                <a:spcPct val="150000"/>
              </a:lnSpc>
              <a:buFont typeface="Arial" panose="020B0604020202020204" pitchFamily="34" charset="0"/>
              <a:buChar char="•"/>
            </a:pPr>
            <a:endParaRPr lang="en-US" sz="1600" dirty="0">
              <a:solidFill>
                <a:schemeClr val="tx1">
                  <a:lumMod val="50000"/>
                  <a:lumOff val="50000"/>
                </a:schemeClr>
              </a:solidFill>
            </a:endParaRPr>
          </a:p>
          <a:p>
            <a:pPr marL="742950" lvl="1" indent="-285750">
              <a:lnSpc>
                <a:spcPct val="150000"/>
              </a:lnSpc>
              <a:buFont typeface="Arial" panose="020B0604020202020204" pitchFamily="34" charset="0"/>
              <a:buChar char="•"/>
            </a:pPr>
            <a:endParaRPr lang="en-US" sz="1600" dirty="0" smtClean="0">
              <a:solidFill>
                <a:schemeClr val="tx1">
                  <a:lumMod val="50000"/>
                  <a:lumOff val="50000"/>
                </a:schemeClr>
              </a:solidFill>
            </a:endParaRPr>
          </a:p>
          <a:p>
            <a:pPr marL="742950" lvl="1" indent="-285750">
              <a:lnSpc>
                <a:spcPct val="150000"/>
              </a:lnSpc>
              <a:buFont typeface="Arial" panose="020B0604020202020204" pitchFamily="34" charset="0"/>
              <a:buChar char="•"/>
            </a:pPr>
            <a:endParaRPr lang="en-US" sz="1600" dirty="0">
              <a:solidFill>
                <a:schemeClr val="tx1">
                  <a:lumMod val="50000"/>
                  <a:lumOff val="50000"/>
                </a:schemeClr>
              </a:solidFill>
            </a:endParaRPr>
          </a:p>
          <a:p>
            <a:pPr lvl="1">
              <a:lnSpc>
                <a:spcPct val="150000"/>
              </a:lnSpc>
            </a:pPr>
            <a:endParaRPr lang="en-US" sz="1600" dirty="0">
              <a:solidFill>
                <a:schemeClr val="tx1">
                  <a:lumMod val="50000"/>
                  <a:lumOff val="50000"/>
                </a:schemeClr>
              </a:solidFill>
            </a:endParaRPr>
          </a:p>
          <a:p>
            <a:pPr marL="742950" lvl="1" indent="-285750">
              <a:lnSpc>
                <a:spcPct val="150000"/>
              </a:lnSpc>
              <a:buFont typeface="Arial" panose="020B0604020202020204" pitchFamily="34" charset="0"/>
              <a:buChar char="•"/>
            </a:pPr>
            <a:endParaRPr lang="en-US" sz="1600" dirty="0">
              <a:solidFill>
                <a:schemeClr val="tx1">
                  <a:lumMod val="50000"/>
                  <a:lumOff val="50000"/>
                </a:schemeClr>
              </a:solidFill>
            </a:endParaRPr>
          </a:p>
        </p:txBody>
      </p:sp>
      <p:pic>
        <p:nvPicPr>
          <p:cNvPr id="10242" name="Picture 2" descr="Example of an object, bucket, and link add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422" y="4509657"/>
            <a:ext cx="8524875"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92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stretch>
            <a:fillRect/>
          </a:stretch>
        </p:blipFill>
        <p:spPr>
          <a:xfrm>
            <a:off x="-409575" y="-147637"/>
            <a:ext cx="12601575" cy="7084927"/>
          </a:xfrm>
          <a:prstGeom prst="rect">
            <a:avLst/>
          </a:prstGeom>
        </p:spPr>
      </p:pic>
      <p:pic>
        <p:nvPicPr>
          <p:cNvPr id="7" name="Picture 6"/>
          <p:cNvPicPr>
            <a:picLocks noChangeAspect="1"/>
          </p:cNvPicPr>
          <p:nvPr/>
        </p:nvPicPr>
        <p:blipFill>
          <a:blip r:embed="rId3"/>
          <a:stretch>
            <a:fillRect/>
          </a:stretch>
        </p:blipFill>
        <p:spPr>
          <a:xfrm>
            <a:off x="10160793" y="-147637"/>
            <a:ext cx="2031207" cy="2046769"/>
          </a:xfrm>
          <a:prstGeom prst="rect">
            <a:avLst/>
          </a:prstGeom>
        </p:spPr>
      </p:pic>
    </p:spTree>
    <p:extLst>
      <p:ext uri="{BB962C8B-B14F-4D97-AF65-F5344CB8AC3E}">
        <p14:creationId xmlns:p14="http://schemas.microsoft.com/office/powerpoint/2010/main" val="1384937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6" name="Picture 5"/>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627258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719620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1" name="Freeform 192"/>
            <p:cNvSpPr>
              <a:spLocks noEditPoints="1"/>
            </p:cNvSpPr>
            <p:nvPr/>
          </p:nvSpPr>
          <p:spPr bwMode="auto">
            <a:xfrm>
              <a:off x="4774970"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pic>
        <p:nvPicPr>
          <p:cNvPr id="23" name="Picture 24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342735" y="520826"/>
            <a:ext cx="1568109"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948A2979-A456-4286-B8FC-8FF4C0C58EFD}"/>
              </a:ext>
            </a:extLst>
          </p:cNvPr>
          <p:cNvSpPr txBox="1"/>
          <p:nvPr/>
        </p:nvSpPr>
        <p:spPr>
          <a:xfrm>
            <a:off x="2093767" y="448640"/>
            <a:ext cx="6672648" cy="646331"/>
          </a:xfrm>
          <a:prstGeom prst="rect">
            <a:avLst/>
          </a:prstGeom>
          <a:noFill/>
        </p:spPr>
        <p:txBody>
          <a:bodyPr wrap="square" rtlCol="0" anchor="ctr">
            <a:spAutoFit/>
          </a:bodyPr>
          <a:lstStyle/>
          <a:p>
            <a:r>
              <a:rPr lang="en-US" sz="3600" dirty="0" smtClean="0">
                <a:solidFill>
                  <a:srgbClr val="20428F"/>
                </a:solidFill>
              </a:rPr>
              <a:t>Amazon Web Services Exam</a:t>
            </a:r>
            <a:endParaRPr lang="en-US" sz="3600" dirty="0">
              <a:solidFill>
                <a:srgbClr val="20428F"/>
              </a:solidFill>
            </a:endParaRPr>
          </a:p>
        </p:txBody>
      </p:sp>
      <p:sp>
        <p:nvSpPr>
          <p:cNvPr id="29" name="Freeform: Shape 5">
            <a:extLst>
              <a:ext uri="{FF2B5EF4-FFF2-40B4-BE49-F238E27FC236}">
                <a16:creationId xmlns:a16="http://schemas.microsoft.com/office/drawing/2014/main" id="{6E2E9094-67D8-4A7C-B3AF-095F1FFF635E}"/>
              </a:ext>
            </a:extLst>
          </p:cNvPr>
          <p:cNvSpPr/>
          <p:nvPr/>
        </p:nvSpPr>
        <p:spPr>
          <a:xfrm flipH="1">
            <a:off x="1727921" y="6611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Rectangle 2"/>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grpSp>
        <p:nvGrpSpPr>
          <p:cNvPr id="31" name="Group 30"/>
          <p:cNvGrpSpPr/>
          <p:nvPr/>
        </p:nvGrpSpPr>
        <p:grpSpPr>
          <a:xfrm>
            <a:off x="9353015" y="0"/>
            <a:ext cx="1949298" cy="4993110"/>
            <a:chOff x="9190346" y="-651467"/>
            <a:chExt cx="2359950" cy="6044992"/>
          </a:xfrm>
        </p:grpSpPr>
        <p:sp>
          <p:nvSpPr>
            <p:cNvPr id="32"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3" name="Freeform 32"/>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
        <p:nvSpPr>
          <p:cNvPr id="12" name="Rectangle 11"/>
          <p:cNvSpPr/>
          <p:nvPr/>
        </p:nvSpPr>
        <p:spPr>
          <a:xfrm>
            <a:off x="1727921" y="2274838"/>
            <a:ext cx="7474296" cy="2308324"/>
          </a:xfrm>
          <a:prstGeom prst="rect">
            <a:avLst/>
          </a:prstGeom>
        </p:spPr>
        <p:txBody>
          <a:bodyPr wrap="square">
            <a:spAutoFit/>
          </a:bodyPr>
          <a:lstStyle/>
          <a:p>
            <a:r>
              <a:rPr lang="en-US" dirty="0"/>
              <a:t>AWS Cloud Computing White Papers:</a:t>
            </a:r>
          </a:p>
          <a:p>
            <a:r>
              <a:rPr lang="en-US" dirty="0"/>
              <a:t>Overview Of Amazon Web service</a:t>
            </a:r>
          </a:p>
          <a:p>
            <a:r>
              <a:rPr lang="en-US" dirty="0"/>
              <a:t>Overview of </a:t>
            </a:r>
            <a:r>
              <a:rPr lang="en-US" dirty="0" smtClean="0"/>
              <a:t>Security </a:t>
            </a:r>
            <a:r>
              <a:rPr lang="en-US" dirty="0"/>
              <a:t>Process</a:t>
            </a:r>
          </a:p>
          <a:p>
            <a:r>
              <a:rPr lang="en-US" dirty="0"/>
              <a:t>AWS Risk and Compliance Whitepaper</a:t>
            </a:r>
          </a:p>
          <a:p>
            <a:r>
              <a:rPr lang="en-US" dirty="0"/>
              <a:t>Storage Options in the Cloud</a:t>
            </a:r>
          </a:p>
          <a:p>
            <a:r>
              <a:rPr lang="en-US" dirty="0"/>
              <a:t>Architecting for the AWS Cloud: Best Practices</a:t>
            </a:r>
          </a:p>
          <a:p>
            <a:r>
              <a:rPr lang="en-US" dirty="0"/>
              <a:t>Well Architected Framework</a:t>
            </a:r>
          </a:p>
          <a:p>
            <a:r>
              <a:rPr lang="en-US" dirty="0"/>
              <a:t>Final Exam </a:t>
            </a:r>
          </a:p>
        </p:txBody>
      </p:sp>
    </p:spTree>
    <p:extLst>
      <p:ext uri="{BB962C8B-B14F-4D97-AF65-F5344CB8AC3E}">
        <p14:creationId xmlns:p14="http://schemas.microsoft.com/office/powerpoint/2010/main" val="808200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2549467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409575" y="-228600"/>
            <a:ext cx="13011150" cy="7315200"/>
          </a:xfrm>
          <a:prstGeom prst="rect">
            <a:avLst/>
          </a:prstGeom>
        </p:spPr>
      </p:pic>
      <p:pic>
        <p:nvPicPr>
          <p:cNvPr id="6" name="Picture 5"/>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41795437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3676655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55542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pic>
        <p:nvPicPr>
          <p:cNvPr id="6" name="Picture 5"/>
          <p:cNvPicPr>
            <a:picLocks noChangeAspect="1"/>
          </p:cNvPicPr>
          <p:nvPr/>
        </p:nvPicPr>
        <p:blipFill>
          <a:blip r:embed="rId4"/>
          <a:stretch>
            <a:fillRect/>
          </a:stretch>
        </p:blipFill>
        <p:spPr>
          <a:xfrm>
            <a:off x="-257175" y="-76200"/>
            <a:ext cx="13011150" cy="7315200"/>
          </a:xfrm>
          <a:prstGeom prst="rect">
            <a:avLst/>
          </a:prstGeom>
        </p:spPr>
      </p:pic>
      <p:pic>
        <p:nvPicPr>
          <p:cNvPr id="7" name="Picture 6"/>
          <p:cNvPicPr>
            <a:picLocks noChangeAspect="1"/>
          </p:cNvPicPr>
          <p:nvPr/>
        </p:nvPicPr>
        <p:blipFill>
          <a:blip r:embed="rId3"/>
          <a:stretch>
            <a:fillRect/>
          </a:stretch>
        </p:blipFill>
        <p:spPr>
          <a:xfrm>
            <a:off x="10722768" y="4763"/>
            <a:ext cx="2031207" cy="2046769"/>
          </a:xfrm>
          <a:prstGeom prst="rect">
            <a:avLst/>
          </a:prstGeom>
        </p:spPr>
      </p:pic>
      <p:pic>
        <p:nvPicPr>
          <p:cNvPr id="8" name="Picture 7"/>
          <p:cNvPicPr>
            <a:picLocks noChangeAspect="1"/>
          </p:cNvPicPr>
          <p:nvPr/>
        </p:nvPicPr>
        <p:blipFill>
          <a:blip r:embed="rId2"/>
          <a:stretch>
            <a:fillRect/>
          </a:stretch>
        </p:blipFill>
        <p:spPr>
          <a:xfrm>
            <a:off x="-104775" y="76200"/>
            <a:ext cx="13011150" cy="7315200"/>
          </a:xfrm>
          <a:prstGeom prst="rect">
            <a:avLst/>
          </a:prstGeom>
        </p:spPr>
      </p:pic>
      <p:pic>
        <p:nvPicPr>
          <p:cNvPr id="9" name="Picture 8"/>
          <p:cNvPicPr>
            <a:picLocks noChangeAspect="1"/>
          </p:cNvPicPr>
          <p:nvPr/>
        </p:nvPicPr>
        <p:blipFill>
          <a:blip r:embed="rId3"/>
          <a:stretch>
            <a:fillRect/>
          </a:stretch>
        </p:blipFill>
        <p:spPr>
          <a:xfrm>
            <a:off x="10826352" y="-66674"/>
            <a:ext cx="2031207" cy="2046769"/>
          </a:xfrm>
          <a:prstGeom prst="rect">
            <a:avLst/>
          </a:prstGeom>
        </p:spPr>
      </p:pic>
    </p:spTree>
    <p:extLst>
      <p:ext uri="{BB962C8B-B14F-4D97-AF65-F5344CB8AC3E}">
        <p14:creationId xmlns:p14="http://schemas.microsoft.com/office/powerpoint/2010/main" val="18659284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73531"/>
            <a:ext cx="2031207" cy="2046769"/>
          </a:xfrm>
          <a:prstGeom prst="rect">
            <a:avLst/>
          </a:prstGeom>
        </p:spPr>
      </p:pic>
    </p:spTree>
    <p:extLst>
      <p:ext uri="{BB962C8B-B14F-4D97-AF65-F5344CB8AC3E}">
        <p14:creationId xmlns:p14="http://schemas.microsoft.com/office/powerpoint/2010/main" val="4031990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2722311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1975350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3969849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2677783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pic>
        <p:nvPicPr>
          <p:cNvPr id="23" name="Picture 24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342735" y="520826"/>
            <a:ext cx="1568109"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948A2979-A456-4286-B8FC-8FF4C0C58EFD}"/>
              </a:ext>
            </a:extLst>
          </p:cNvPr>
          <p:cNvSpPr txBox="1"/>
          <p:nvPr/>
        </p:nvSpPr>
        <p:spPr>
          <a:xfrm>
            <a:off x="2093767" y="448640"/>
            <a:ext cx="6672648" cy="646331"/>
          </a:xfrm>
          <a:prstGeom prst="rect">
            <a:avLst/>
          </a:prstGeom>
          <a:noFill/>
        </p:spPr>
        <p:txBody>
          <a:bodyPr wrap="square" rtlCol="0" anchor="ctr">
            <a:spAutoFit/>
          </a:bodyPr>
          <a:lstStyle/>
          <a:p>
            <a:r>
              <a:rPr lang="en-US" sz="3600" dirty="0" smtClean="0">
                <a:solidFill>
                  <a:srgbClr val="20428F"/>
                </a:solidFill>
              </a:rPr>
              <a:t>Amazon Web Services</a:t>
            </a:r>
            <a:endParaRPr lang="en-US" sz="3600" dirty="0">
              <a:solidFill>
                <a:srgbClr val="20428F"/>
              </a:solidFill>
            </a:endParaRPr>
          </a:p>
        </p:txBody>
      </p:sp>
      <p:sp>
        <p:nvSpPr>
          <p:cNvPr id="29" name="Freeform: Shape 5">
            <a:extLst>
              <a:ext uri="{FF2B5EF4-FFF2-40B4-BE49-F238E27FC236}">
                <a16:creationId xmlns:a16="http://schemas.microsoft.com/office/drawing/2014/main" id="{6E2E9094-67D8-4A7C-B3AF-095F1FFF635E}"/>
              </a:ext>
            </a:extLst>
          </p:cNvPr>
          <p:cNvSpPr/>
          <p:nvPr/>
        </p:nvSpPr>
        <p:spPr>
          <a:xfrm flipH="1">
            <a:off x="1727921" y="6611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Rectangle 2"/>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grpSp>
        <p:nvGrpSpPr>
          <p:cNvPr id="31" name="Group 30"/>
          <p:cNvGrpSpPr/>
          <p:nvPr/>
        </p:nvGrpSpPr>
        <p:grpSpPr>
          <a:xfrm>
            <a:off x="9353015" y="0"/>
            <a:ext cx="1949298" cy="4993110"/>
            <a:chOff x="9190346" y="-651467"/>
            <a:chExt cx="2359950" cy="6044992"/>
          </a:xfrm>
        </p:grpSpPr>
        <p:sp>
          <p:nvSpPr>
            <p:cNvPr id="32"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3" name="Freeform 32"/>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
        <p:nvSpPr>
          <p:cNvPr id="2" name="Rectangle 1"/>
          <p:cNvSpPr/>
          <p:nvPr/>
        </p:nvSpPr>
        <p:spPr>
          <a:xfrm>
            <a:off x="559547" y="2556767"/>
            <a:ext cx="8334111" cy="1477328"/>
          </a:xfrm>
          <a:prstGeom prst="rect">
            <a:avLst/>
          </a:prstGeom>
        </p:spPr>
        <p:txBody>
          <a:bodyPr wrap="square">
            <a:spAutoFit/>
          </a:bodyPr>
          <a:lstStyle/>
          <a:p>
            <a:pPr lvl="1">
              <a:lnSpc>
                <a:spcPct val="150000"/>
              </a:lnSpc>
            </a:pPr>
            <a:r>
              <a:rPr lang="en-US" sz="2000" dirty="0">
                <a:solidFill>
                  <a:schemeClr val="tx1">
                    <a:lumMod val="65000"/>
                    <a:lumOff val="35000"/>
                  </a:schemeClr>
                </a:solidFill>
              </a:rPr>
              <a:t>AWS offers a broad set of global cloud-based products including compute, storage, database, analytics, networking, machine learning and AI, mobile, developer tools, </a:t>
            </a:r>
            <a:r>
              <a:rPr lang="en-US" sz="2000" dirty="0" err="1">
                <a:solidFill>
                  <a:schemeClr val="tx1">
                    <a:lumMod val="65000"/>
                    <a:lumOff val="35000"/>
                  </a:schemeClr>
                </a:solidFill>
              </a:rPr>
              <a:t>IoT</a:t>
            </a:r>
            <a:r>
              <a:rPr lang="en-US" sz="2000" dirty="0">
                <a:solidFill>
                  <a:schemeClr val="tx1">
                    <a:lumMod val="65000"/>
                    <a:lumOff val="35000"/>
                  </a:schemeClr>
                </a:solidFill>
              </a:rPr>
              <a:t>, security, enterprise applications, and much more</a:t>
            </a:r>
          </a:p>
        </p:txBody>
      </p:sp>
    </p:spTree>
    <p:extLst>
      <p:ext uri="{BB962C8B-B14F-4D97-AF65-F5344CB8AC3E}">
        <p14:creationId xmlns:p14="http://schemas.microsoft.com/office/powerpoint/2010/main" val="39658089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500520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2713829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12356735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34358102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stretch>
            <a:fillRect/>
          </a:stretch>
        </p:blipFill>
        <p:spPr>
          <a:xfrm>
            <a:off x="-409575" y="-228600"/>
            <a:ext cx="13011150" cy="7315200"/>
          </a:xfrm>
          <a:prstGeom prst="rect">
            <a:avLst/>
          </a:prstGeom>
        </p:spPr>
      </p:pic>
      <p:pic>
        <p:nvPicPr>
          <p:cNvPr id="7" name="Picture 6"/>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17331710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948634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21118305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7964096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11962365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2009403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grpSp>
        <p:nvGrpSpPr>
          <p:cNvPr id="24" name="Group 23"/>
          <p:cNvGrpSpPr/>
          <p:nvPr/>
        </p:nvGrpSpPr>
        <p:grpSpPr>
          <a:xfrm>
            <a:off x="9353015" y="0"/>
            <a:ext cx="1949298" cy="4993110"/>
            <a:chOff x="9190346" y="-651467"/>
            <a:chExt cx="2359950" cy="6044992"/>
          </a:xfrm>
        </p:grpSpPr>
        <p:sp>
          <p:nvSpPr>
            <p:cNvPr id="25"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0" name="Freeform 29"/>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
        <p:nvSpPr>
          <p:cNvPr id="36" name="TextBox 35">
            <a:extLst>
              <a:ext uri="{FF2B5EF4-FFF2-40B4-BE49-F238E27FC236}">
                <a16:creationId xmlns:a16="http://schemas.microsoft.com/office/drawing/2014/main" id="{948A2979-A456-4286-B8FC-8FF4C0C58EFD}"/>
              </a:ext>
            </a:extLst>
          </p:cNvPr>
          <p:cNvSpPr txBox="1"/>
          <p:nvPr/>
        </p:nvSpPr>
        <p:spPr>
          <a:xfrm>
            <a:off x="2077348" y="453513"/>
            <a:ext cx="6672648" cy="646331"/>
          </a:xfrm>
          <a:prstGeom prst="rect">
            <a:avLst/>
          </a:prstGeom>
          <a:noFill/>
        </p:spPr>
        <p:txBody>
          <a:bodyPr wrap="square" rtlCol="0" anchor="ctr">
            <a:spAutoFit/>
          </a:bodyPr>
          <a:lstStyle/>
          <a:p>
            <a:r>
              <a:rPr lang="en-US" sz="3600" dirty="0">
                <a:solidFill>
                  <a:srgbClr val="20428F"/>
                </a:solidFill>
              </a:rPr>
              <a:t>AWS User Accounts</a:t>
            </a:r>
          </a:p>
        </p:txBody>
      </p:sp>
      <p:sp>
        <p:nvSpPr>
          <p:cNvPr id="38"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Rectangle 27"/>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32" name="TextBox 31"/>
          <p:cNvSpPr txBox="1"/>
          <p:nvPr/>
        </p:nvSpPr>
        <p:spPr>
          <a:xfrm>
            <a:off x="1113668" y="1902079"/>
            <a:ext cx="9155151" cy="4539704"/>
          </a:xfrm>
          <a:prstGeom prst="rect">
            <a:avLst/>
          </a:prstGeom>
          <a:noFill/>
        </p:spPr>
        <p:txBody>
          <a:bodyPr wrap="square" rtlCol="0">
            <a:spAutoFit/>
          </a:bodyPr>
          <a:lstStyle/>
          <a:p>
            <a:r>
              <a:rPr lang="en-US" dirty="0" smtClean="0">
                <a:solidFill>
                  <a:schemeClr val="tx1">
                    <a:lumMod val="65000"/>
                    <a:lumOff val="35000"/>
                  </a:schemeClr>
                </a:solidFill>
              </a:rPr>
              <a:t>There are two types of users:</a:t>
            </a:r>
          </a:p>
          <a:p>
            <a:endParaRPr lang="en-US" sz="2000" dirty="0"/>
          </a:p>
          <a:p>
            <a:r>
              <a:rPr lang="en-US" sz="2400" dirty="0">
                <a:solidFill>
                  <a:srgbClr val="20428F"/>
                </a:solidFill>
              </a:rPr>
              <a:t>Root User </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Account owner</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Created </a:t>
            </a:r>
            <a:r>
              <a:rPr lang="en-US" sz="1600" dirty="0">
                <a:solidFill>
                  <a:schemeClr val="tx1">
                    <a:lumMod val="65000"/>
                    <a:lumOff val="35000"/>
                  </a:schemeClr>
                </a:solidFill>
              </a:rPr>
              <a:t>when the AWS account is </a:t>
            </a:r>
            <a:r>
              <a:rPr lang="en-US" sz="1600" dirty="0" smtClean="0">
                <a:solidFill>
                  <a:schemeClr val="tx1">
                    <a:lumMod val="65000"/>
                    <a:lumOff val="35000"/>
                  </a:schemeClr>
                </a:solidFill>
              </a:rPr>
              <a:t>created</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a:t>
            </a:r>
            <a:r>
              <a:rPr lang="en-US" sz="1600" dirty="0" smtClean="0">
                <a:solidFill>
                  <a:schemeClr val="tx1">
                    <a:lumMod val="65000"/>
                    <a:lumOff val="35000"/>
                  </a:schemeClr>
                </a:solidFill>
              </a:rPr>
              <a:t>llow </a:t>
            </a:r>
            <a:r>
              <a:rPr lang="en-US" sz="1600" dirty="0">
                <a:solidFill>
                  <a:schemeClr val="tx1">
                    <a:lumMod val="65000"/>
                    <a:lumOff val="35000"/>
                  </a:schemeClr>
                </a:solidFill>
              </a:rPr>
              <a:t>full access to all resources in the </a:t>
            </a:r>
            <a:r>
              <a:rPr lang="en-US" sz="1600" dirty="0" smtClean="0">
                <a:solidFill>
                  <a:schemeClr val="tx1">
                    <a:lumMod val="65000"/>
                    <a:lumOff val="35000"/>
                  </a:schemeClr>
                </a:solidFill>
              </a:rPr>
              <a:t>account</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Only </a:t>
            </a:r>
            <a:r>
              <a:rPr lang="en-US" sz="1600" dirty="0">
                <a:solidFill>
                  <a:schemeClr val="tx1">
                    <a:lumMod val="65000"/>
                    <a:lumOff val="35000"/>
                  </a:schemeClr>
                </a:solidFill>
              </a:rPr>
              <a:t>the root user can close your account</a:t>
            </a:r>
            <a:r>
              <a:rPr lang="en-US" sz="1600" dirty="0" smtClean="0">
                <a:solidFill>
                  <a:schemeClr val="tx1">
                    <a:lumMod val="65000"/>
                    <a:lumOff val="35000"/>
                  </a:schemeClr>
                </a:solidFill>
              </a:rPr>
              <a:t> </a:t>
            </a:r>
          </a:p>
          <a:p>
            <a:endParaRPr lang="en-US" sz="2000" dirty="0"/>
          </a:p>
          <a:p>
            <a:r>
              <a:rPr lang="en-US" sz="2400" dirty="0">
                <a:solidFill>
                  <a:srgbClr val="20428F"/>
                </a:solidFill>
              </a:rPr>
              <a:t>AWS Identity and Access Management (IAM) user</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Created by </a:t>
            </a:r>
            <a:r>
              <a:rPr lang="en-US" sz="1600" dirty="0">
                <a:solidFill>
                  <a:schemeClr val="tx1">
                    <a:lumMod val="65000"/>
                    <a:lumOff val="35000"/>
                  </a:schemeClr>
                </a:solidFill>
              </a:rPr>
              <a:t>the root user or an IAM administrator for the account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Securely </a:t>
            </a:r>
            <a:r>
              <a:rPr lang="en-US" sz="1600" dirty="0">
                <a:solidFill>
                  <a:schemeClr val="tx1">
                    <a:lumMod val="65000"/>
                    <a:lumOff val="35000"/>
                  </a:schemeClr>
                </a:solidFill>
              </a:rPr>
              <a:t>control access to AWS services and resources</a:t>
            </a:r>
            <a:r>
              <a:rPr lang="en-US" sz="1600" dirty="0"/>
              <a:t> </a:t>
            </a:r>
            <a:r>
              <a:rPr lang="en-US" dirty="0"/>
              <a:t> </a:t>
            </a:r>
            <a:endParaRPr lang="en-US" dirty="0" smtClean="0"/>
          </a:p>
          <a:p>
            <a:endParaRPr lang="en-US" dirty="0"/>
          </a:p>
          <a:p>
            <a:endParaRPr lang="en-US" dirty="0"/>
          </a:p>
        </p:txBody>
      </p:sp>
    </p:spTree>
    <p:extLst>
      <p:ext uri="{BB962C8B-B14F-4D97-AF65-F5344CB8AC3E}">
        <p14:creationId xmlns:p14="http://schemas.microsoft.com/office/powerpoint/2010/main" val="12977282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41963215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368962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grpSp>
        <p:nvGrpSpPr>
          <p:cNvPr id="24" name="Group 23"/>
          <p:cNvGrpSpPr/>
          <p:nvPr/>
        </p:nvGrpSpPr>
        <p:grpSpPr>
          <a:xfrm>
            <a:off x="9353015" y="0"/>
            <a:ext cx="1949298" cy="4993110"/>
            <a:chOff x="9190346" y="-651467"/>
            <a:chExt cx="2359950" cy="6044992"/>
          </a:xfrm>
        </p:grpSpPr>
        <p:sp>
          <p:nvSpPr>
            <p:cNvPr id="25"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0" name="Freeform 29"/>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
        <p:nvSpPr>
          <p:cNvPr id="36" name="TextBox 35">
            <a:extLst>
              <a:ext uri="{FF2B5EF4-FFF2-40B4-BE49-F238E27FC236}">
                <a16:creationId xmlns:a16="http://schemas.microsoft.com/office/drawing/2014/main" id="{948A2979-A456-4286-B8FC-8FF4C0C58EFD}"/>
              </a:ext>
            </a:extLst>
          </p:cNvPr>
          <p:cNvSpPr txBox="1"/>
          <p:nvPr/>
        </p:nvSpPr>
        <p:spPr>
          <a:xfrm>
            <a:off x="2077348" y="453513"/>
            <a:ext cx="6672648" cy="646331"/>
          </a:xfrm>
          <a:prstGeom prst="rect">
            <a:avLst/>
          </a:prstGeom>
          <a:noFill/>
        </p:spPr>
        <p:txBody>
          <a:bodyPr wrap="square" rtlCol="0" anchor="ctr">
            <a:spAutoFit/>
          </a:bodyPr>
          <a:lstStyle/>
          <a:p>
            <a:r>
              <a:rPr lang="en-US" sz="3600" dirty="0">
                <a:solidFill>
                  <a:srgbClr val="20428F"/>
                </a:solidFill>
              </a:rPr>
              <a:t>AWS </a:t>
            </a:r>
            <a:r>
              <a:rPr lang="en-US" sz="3600" dirty="0" smtClean="0">
                <a:solidFill>
                  <a:srgbClr val="20428F"/>
                </a:solidFill>
              </a:rPr>
              <a:t>Connectivity</a:t>
            </a:r>
            <a:endParaRPr lang="en-US" sz="3600" dirty="0">
              <a:solidFill>
                <a:srgbClr val="20428F"/>
              </a:solidFill>
            </a:endParaRPr>
          </a:p>
        </p:txBody>
      </p:sp>
      <p:sp>
        <p:nvSpPr>
          <p:cNvPr id="38"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Rectangle 27"/>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pic>
        <p:nvPicPr>
          <p:cNvPr id="33" name="Picture 2" descr="© 2019, Amazon Web Services, Inc. or its affiliates. All rights reserved.&#10;AWS Management Console&#10;Easy-to-use graphical int..."/>
          <p:cNvPicPr>
            <a:picLocks noChangeAspect="1" noChangeArrowheads="1"/>
          </p:cNvPicPr>
          <p:nvPr/>
        </p:nvPicPr>
        <p:blipFill rotWithShape="1">
          <a:blip r:embed="rId3">
            <a:extLst>
              <a:ext uri="{28A0092B-C50C-407E-A947-70E740481C1C}">
                <a14:useLocalDpi xmlns:a14="http://schemas.microsoft.com/office/drawing/2010/main" val="0"/>
              </a:ext>
            </a:extLst>
          </a:blip>
          <a:srcRect l="-4773" t="-8796" r="4773" b="8796"/>
          <a:stretch/>
        </p:blipFill>
        <p:spPr bwMode="auto">
          <a:xfrm>
            <a:off x="1118806" y="1663172"/>
            <a:ext cx="7344522" cy="413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81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0452" y="6568832"/>
            <a:ext cx="6212434" cy="276999"/>
            <a:chOff x="2906112" y="6568832"/>
            <a:chExt cx="6212434" cy="276999"/>
          </a:xfrm>
        </p:grpSpPr>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1" name="Freeform 192"/>
            <p:cNvSpPr>
              <a:spLocks noEditPoints="1"/>
            </p:cNvSpPr>
            <p:nvPr/>
          </p:nvSpPr>
          <p:spPr bwMode="auto">
            <a:xfrm>
              <a:off x="4774970"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sp>
        <p:nvSpPr>
          <p:cNvPr id="36" name="TextBox 35">
            <a:extLst>
              <a:ext uri="{FF2B5EF4-FFF2-40B4-BE49-F238E27FC236}">
                <a16:creationId xmlns:a16="http://schemas.microsoft.com/office/drawing/2014/main" id="{948A2979-A456-4286-B8FC-8FF4C0C58EFD}"/>
              </a:ext>
            </a:extLst>
          </p:cNvPr>
          <p:cNvSpPr txBox="1"/>
          <p:nvPr/>
        </p:nvSpPr>
        <p:spPr>
          <a:xfrm>
            <a:off x="2077348" y="453513"/>
            <a:ext cx="6672648" cy="646331"/>
          </a:xfrm>
          <a:prstGeom prst="rect">
            <a:avLst/>
          </a:prstGeom>
          <a:noFill/>
        </p:spPr>
        <p:txBody>
          <a:bodyPr wrap="square" rtlCol="0" anchor="ctr">
            <a:spAutoFit/>
          </a:bodyPr>
          <a:lstStyle/>
          <a:p>
            <a:r>
              <a:rPr lang="en-US" sz="3600" dirty="0" smtClean="0">
                <a:solidFill>
                  <a:srgbClr val="20428F"/>
                </a:solidFill>
              </a:rPr>
              <a:t>Regions and Zones</a:t>
            </a:r>
            <a:endParaRPr lang="en-US" sz="3600" dirty="0">
              <a:solidFill>
                <a:srgbClr val="20428F"/>
              </a:solidFill>
            </a:endParaRPr>
          </a:p>
        </p:txBody>
      </p:sp>
      <p:sp>
        <p:nvSpPr>
          <p:cNvPr id="38"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Rectangle 27"/>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32" name="TextBox 31"/>
          <p:cNvSpPr txBox="1"/>
          <p:nvPr/>
        </p:nvSpPr>
        <p:spPr>
          <a:xfrm>
            <a:off x="704354" y="1709819"/>
            <a:ext cx="9155151" cy="2739211"/>
          </a:xfrm>
          <a:prstGeom prst="rect">
            <a:avLst/>
          </a:prstGeom>
          <a:noFill/>
        </p:spPr>
        <p:txBody>
          <a:bodyPr wrap="square" rtlCol="0">
            <a:spAutoFit/>
          </a:bodyPr>
          <a:lstStyle/>
          <a:p>
            <a:pPr lvl="1">
              <a:lnSpc>
                <a:spcPct val="150000"/>
              </a:lnSpc>
            </a:pPr>
            <a:r>
              <a:rPr lang="en-US" sz="1600" dirty="0">
                <a:solidFill>
                  <a:schemeClr val="tx1">
                    <a:lumMod val="65000"/>
                    <a:lumOff val="35000"/>
                  </a:schemeClr>
                </a:solidFill>
              </a:rPr>
              <a:t>Amazon EC2 is hosted in multiple locations </a:t>
            </a:r>
            <a:r>
              <a:rPr lang="en-US" sz="1600" dirty="0" smtClean="0">
                <a:solidFill>
                  <a:schemeClr val="tx1">
                    <a:lumMod val="65000"/>
                    <a:lumOff val="35000"/>
                  </a:schemeClr>
                </a:solidFill>
              </a:rPr>
              <a:t>world-wide. These </a:t>
            </a:r>
            <a:r>
              <a:rPr lang="en-US" sz="1600" dirty="0">
                <a:solidFill>
                  <a:schemeClr val="tx1">
                    <a:lumMod val="65000"/>
                    <a:lumOff val="35000"/>
                  </a:schemeClr>
                </a:solidFill>
              </a:rPr>
              <a:t>locations are composed of Regions, Availability Zones, Local Zones, AWS Outposts, and Wavelength Zones. </a:t>
            </a:r>
            <a:r>
              <a:rPr lang="en-US" sz="1600" dirty="0" smtClean="0">
                <a:solidFill>
                  <a:schemeClr val="tx1">
                    <a:lumMod val="65000"/>
                    <a:lumOff val="35000"/>
                  </a:schemeClr>
                </a:solidFill>
              </a:rPr>
              <a:t>Each</a:t>
            </a:r>
            <a:r>
              <a:rPr lang="en-US" sz="1600" dirty="0">
                <a:solidFill>
                  <a:schemeClr val="tx1">
                    <a:lumMod val="65000"/>
                    <a:lumOff val="35000"/>
                  </a:schemeClr>
                </a:solidFill>
              </a:rPr>
              <a:t> Region is a separate geographic </a:t>
            </a:r>
            <a:r>
              <a:rPr lang="en-US" sz="1600" dirty="0" smtClean="0">
                <a:solidFill>
                  <a:schemeClr val="tx1">
                    <a:lumMod val="65000"/>
                    <a:lumOff val="35000"/>
                  </a:schemeClr>
                </a:solidFill>
              </a:rPr>
              <a:t>area.</a:t>
            </a:r>
          </a:p>
          <a:p>
            <a:pPr lvl="1">
              <a:lnSpc>
                <a:spcPct val="150000"/>
              </a:lnSpc>
            </a:pPr>
            <a:endParaRPr lang="en-US" sz="1600" dirty="0">
              <a:solidFill>
                <a:schemeClr val="tx1">
                  <a:lumMod val="65000"/>
                  <a:lumOff val="35000"/>
                </a:schemeClr>
              </a:solidFill>
            </a:endParaRPr>
          </a:p>
          <a:p>
            <a:pPr lvl="1">
              <a:lnSpc>
                <a:spcPct val="150000"/>
              </a:lnSpc>
            </a:pPr>
            <a:endParaRPr lang="en-US" sz="1600" dirty="0" smtClean="0">
              <a:solidFill>
                <a:schemeClr val="tx1">
                  <a:lumMod val="65000"/>
                  <a:lumOff val="35000"/>
                </a:schemeClr>
              </a:solidFill>
            </a:endParaRPr>
          </a:p>
          <a:p>
            <a:pPr lvl="1"/>
            <a:r>
              <a:rPr lang="en-US" sz="1600" dirty="0">
                <a:solidFill>
                  <a:schemeClr val="tx1">
                    <a:lumMod val="65000"/>
                    <a:lumOff val="35000"/>
                  </a:schemeClr>
                </a:solidFill>
              </a:rPr>
              <a:t> </a:t>
            </a:r>
          </a:p>
          <a:p>
            <a:endParaRPr lang="en-US" dirty="0"/>
          </a:p>
          <a:p>
            <a:endParaRPr lang="en-US" dirty="0"/>
          </a:p>
        </p:txBody>
      </p:sp>
      <p:sp>
        <p:nvSpPr>
          <p:cNvPr id="2" name="AutoShape 2" descr="&#10;    Regions&#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1005431" y="3222863"/>
            <a:ext cx="8927825" cy="2539373"/>
          </a:xfrm>
          <a:prstGeom prst="rect">
            <a:avLst/>
          </a:prstGeom>
        </p:spPr>
      </p:pic>
      <p:grpSp>
        <p:nvGrpSpPr>
          <p:cNvPr id="33" name="Group 32"/>
          <p:cNvGrpSpPr/>
          <p:nvPr/>
        </p:nvGrpSpPr>
        <p:grpSpPr>
          <a:xfrm>
            <a:off x="9975383" y="0"/>
            <a:ext cx="1949298" cy="4993110"/>
            <a:chOff x="9190346" y="-651467"/>
            <a:chExt cx="2359950" cy="6044992"/>
          </a:xfrm>
        </p:grpSpPr>
        <p:sp>
          <p:nvSpPr>
            <p:cNvPr id="34"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5" name="Freeform 34"/>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Tree>
    <p:extLst>
      <p:ext uri="{BB962C8B-B14F-4D97-AF65-F5344CB8AC3E}">
        <p14:creationId xmlns:p14="http://schemas.microsoft.com/office/powerpoint/2010/main" val="334461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739" y="394412"/>
            <a:ext cx="5887809" cy="5509200"/>
          </a:xfrm>
          <a:prstGeom prst="rect">
            <a:avLst/>
          </a:prstGeom>
        </p:spPr>
        <p:txBody>
          <a:bodyPr wrap="square">
            <a:spAutoFit/>
          </a:bodyPr>
          <a:lstStyle/>
          <a:p>
            <a:pPr lvl="1">
              <a:lnSpc>
                <a:spcPct val="200000"/>
              </a:lnSpc>
            </a:pPr>
            <a:r>
              <a:rPr lang="en-US" sz="2400" dirty="0">
                <a:solidFill>
                  <a:srgbClr val="20428F"/>
                </a:solidFill>
              </a:rPr>
              <a:t>Availability </a:t>
            </a:r>
            <a:r>
              <a:rPr lang="en-US" sz="2400" dirty="0" smtClean="0">
                <a:solidFill>
                  <a:srgbClr val="20428F"/>
                </a:solidFill>
              </a:rPr>
              <a:t>Zones:</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Every region consists of two or more cluster of datacenters called “Availability Zones”</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Every </a:t>
            </a:r>
            <a:r>
              <a:rPr lang="en-US" sz="1600" dirty="0">
                <a:solidFill>
                  <a:schemeClr val="tx1">
                    <a:lumMod val="65000"/>
                    <a:lumOff val="35000"/>
                  </a:schemeClr>
                </a:solidFill>
              </a:rPr>
              <a:t>Availability </a:t>
            </a:r>
            <a:r>
              <a:rPr lang="en-US" sz="1600" dirty="0" smtClean="0">
                <a:solidFill>
                  <a:schemeClr val="tx1">
                    <a:lumMod val="65000"/>
                    <a:lumOff val="35000"/>
                  </a:schemeClr>
                </a:solidFill>
              </a:rPr>
              <a:t>Zone has a corresponding code which consists of region code followed by alphabets</a:t>
            </a:r>
          </a:p>
          <a:p>
            <a:pPr marL="1200150" lvl="2" indent="-285750">
              <a:lnSpc>
                <a:spcPct val="150000"/>
              </a:lnSpc>
              <a:buFont typeface="Wingdings" panose="05000000000000000000" pitchFamily="2" charset="2"/>
              <a:buChar char="§"/>
            </a:pPr>
            <a:r>
              <a:rPr lang="en-US" sz="1600" dirty="0" smtClean="0">
                <a:solidFill>
                  <a:schemeClr val="tx1">
                    <a:lumMod val="65000"/>
                    <a:lumOff val="35000"/>
                  </a:schemeClr>
                </a:solidFill>
              </a:rPr>
              <a:t>US West (Oregon) four availability zones:</a:t>
            </a:r>
            <a:r>
              <a:rPr lang="en-US" sz="1600" dirty="0">
                <a:solidFill>
                  <a:schemeClr val="tx1">
                    <a:lumMod val="65000"/>
                    <a:lumOff val="35000"/>
                  </a:schemeClr>
                </a:solidFill>
              </a:rPr>
              <a:t>	</a:t>
            </a:r>
            <a:r>
              <a:rPr lang="en-US" sz="1600" dirty="0" smtClean="0">
                <a:solidFill>
                  <a:schemeClr val="tx1">
                    <a:lumMod val="65000"/>
                    <a:lumOff val="35000"/>
                  </a:schemeClr>
                </a:solidFill>
              </a:rPr>
              <a:t>  </a:t>
            </a:r>
          </a:p>
          <a:p>
            <a:pPr marL="1657350" lvl="3" indent="-285750">
              <a:lnSpc>
                <a:spcPct val="150000"/>
              </a:lnSpc>
              <a:buFont typeface="Wingdings" panose="05000000000000000000" pitchFamily="2" charset="2"/>
              <a:buChar char="§"/>
            </a:pPr>
            <a:r>
              <a:rPr lang="en-US" sz="1600" dirty="0" smtClean="0">
                <a:solidFill>
                  <a:schemeClr val="tx1">
                    <a:lumMod val="65000"/>
                    <a:lumOff val="35000"/>
                  </a:schemeClr>
                </a:solidFill>
              </a:rPr>
              <a:t>Region code: 	</a:t>
            </a:r>
            <a:r>
              <a:rPr lang="en-US" sz="1600" dirty="0" smtClean="0">
                <a:solidFill>
                  <a:srgbClr val="20428F"/>
                </a:solidFill>
              </a:rPr>
              <a:t>us-west-2</a:t>
            </a:r>
            <a:endParaRPr lang="en-US" sz="1600" dirty="0">
              <a:solidFill>
                <a:srgbClr val="20428F"/>
              </a:solidFill>
            </a:endParaRPr>
          </a:p>
          <a:p>
            <a:pPr marL="1657350" lvl="3" indent="-285750">
              <a:lnSpc>
                <a:spcPct val="200000"/>
              </a:lnSpc>
              <a:buFont typeface="Wingdings" panose="05000000000000000000" pitchFamily="2" charset="2"/>
              <a:buChar char="§"/>
            </a:pPr>
            <a:r>
              <a:rPr lang="en-US" sz="1600" dirty="0" smtClean="0">
                <a:solidFill>
                  <a:schemeClr val="tx1">
                    <a:lumMod val="65000"/>
                    <a:lumOff val="35000"/>
                  </a:schemeClr>
                </a:solidFill>
              </a:rPr>
              <a:t>Availability zone 1: 	</a:t>
            </a:r>
            <a:r>
              <a:rPr lang="en-US" sz="1600" dirty="0">
                <a:solidFill>
                  <a:srgbClr val="20428F"/>
                </a:solidFill>
              </a:rPr>
              <a:t>us-west-2a</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a:p>
            <a:pPr marL="1657350" lvl="3" indent="-285750">
              <a:lnSpc>
                <a:spcPct val="200000"/>
              </a:lnSpc>
              <a:buFont typeface="Wingdings" panose="05000000000000000000" pitchFamily="2" charset="2"/>
              <a:buChar char="§"/>
            </a:pPr>
            <a:r>
              <a:rPr lang="en-US" sz="1600" dirty="0">
                <a:solidFill>
                  <a:schemeClr val="tx1">
                    <a:lumMod val="65000"/>
                    <a:lumOff val="35000"/>
                  </a:schemeClr>
                </a:solidFill>
              </a:rPr>
              <a:t>Availability zone 1: </a:t>
            </a:r>
            <a:r>
              <a:rPr lang="en-US" sz="1600" dirty="0" smtClean="0">
                <a:solidFill>
                  <a:schemeClr val="tx1">
                    <a:lumMod val="65000"/>
                    <a:lumOff val="35000"/>
                  </a:schemeClr>
                </a:solidFill>
              </a:rPr>
              <a:t> 	</a:t>
            </a:r>
            <a:r>
              <a:rPr lang="en-US" sz="1600" dirty="0">
                <a:solidFill>
                  <a:srgbClr val="20428F"/>
                </a:solidFill>
              </a:rPr>
              <a:t>us-west-2b</a:t>
            </a:r>
          </a:p>
          <a:p>
            <a:pPr marL="1657350" lvl="3" indent="-285750">
              <a:lnSpc>
                <a:spcPct val="200000"/>
              </a:lnSpc>
              <a:buFont typeface="Wingdings" panose="05000000000000000000" pitchFamily="2" charset="2"/>
              <a:buChar char="§"/>
            </a:pPr>
            <a:r>
              <a:rPr lang="en-US" sz="1600" dirty="0">
                <a:solidFill>
                  <a:schemeClr val="tx1">
                    <a:lumMod val="65000"/>
                    <a:lumOff val="35000"/>
                  </a:schemeClr>
                </a:solidFill>
              </a:rPr>
              <a:t>Availability zone 1: </a:t>
            </a:r>
            <a:r>
              <a:rPr lang="en-US" sz="1600" dirty="0" smtClean="0">
                <a:solidFill>
                  <a:schemeClr val="tx1">
                    <a:lumMod val="65000"/>
                    <a:lumOff val="35000"/>
                  </a:schemeClr>
                </a:solidFill>
              </a:rPr>
              <a:t>	</a:t>
            </a:r>
            <a:r>
              <a:rPr lang="en-US" sz="1600" dirty="0">
                <a:solidFill>
                  <a:srgbClr val="20428F"/>
                </a:solidFill>
              </a:rPr>
              <a:t>us-west-2c</a:t>
            </a:r>
          </a:p>
          <a:p>
            <a:pPr marL="1657350" lvl="3" indent="-285750">
              <a:lnSpc>
                <a:spcPct val="200000"/>
              </a:lnSpc>
              <a:buFont typeface="Wingdings" panose="05000000000000000000" pitchFamily="2" charset="2"/>
              <a:buChar char="§"/>
            </a:pPr>
            <a:r>
              <a:rPr lang="en-US" sz="1600" dirty="0">
                <a:solidFill>
                  <a:schemeClr val="tx1">
                    <a:lumMod val="65000"/>
                    <a:lumOff val="35000"/>
                  </a:schemeClr>
                </a:solidFill>
              </a:rPr>
              <a:t>Availability zone 1: </a:t>
            </a:r>
            <a:r>
              <a:rPr lang="en-US" sz="1600" dirty="0" smtClean="0">
                <a:solidFill>
                  <a:schemeClr val="tx1">
                    <a:lumMod val="65000"/>
                    <a:lumOff val="35000"/>
                  </a:schemeClr>
                </a:solidFill>
              </a:rPr>
              <a:t>	</a:t>
            </a:r>
            <a:r>
              <a:rPr lang="en-US" sz="1600" dirty="0">
                <a:solidFill>
                  <a:srgbClr val="20428F"/>
                </a:solidFill>
              </a:rPr>
              <a:t>us-west-2d</a:t>
            </a:r>
          </a:p>
          <a:p>
            <a:pPr lvl="1">
              <a:lnSpc>
                <a:spcPct val="200000"/>
              </a:lnSpc>
            </a:pPr>
            <a:endParaRPr lang="en-US" sz="1600" dirty="0">
              <a:solidFill>
                <a:schemeClr val="tx1">
                  <a:lumMod val="65000"/>
                  <a:lumOff val="35000"/>
                </a:schemeClr>
              </a:solidFill>
            </a:endParaRPr>
          </a:p>
        </p:txBody>
      </p:sp>
      <p:pic>
        <p:nvPicPr>
          <p:cNvPr id="6150" name="Picture 6" descr="AWS global infrastructure, region table, data center location, avail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555" y="1005434"/>
            <a:ext cx="4937533" cy="45593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961606" y="6242447"/>
            <a:ext cx="8303622" cy="615553"/>
          </a:xfrm>
          <a:prstGeom prst="rect">
            <a:avLst/>
          </a:prstGeom>
        </p:spPr>
        <p:txBody>
          <a:bodyPr wrap="square">
            <a:spAutoFit/>
          </a:bodyPr>
          <a:lstStyle/>
          <a:p>
            <a:r>
              <a:rPr lang="en-US" sz="1600" dirty="0">
                <a:hlinkClick r:id="rId3"/>
              </a:rPr>
              <a:t>https://</a:t>
            </a:r>
            <a:r>
              <a:rPr lang="en-US" sz="1600" dirty="0" smtClean="0">
                <a:hlinkClick r:id="rId3"/>
              </a:rPr>
              <a:t>docs.aws.amazon.com/AWSEC2/latest/UserGuide/using-regions-availability-zones.html</a:t>
            </a:r>
            <a:endParaRPr lang="en-US" sz="1600" dirty="0" smtClean="0"/>
          </a:p>
          <a:p>
            <a:endParaRPr lang="en-US" dirty="0"/>
          </a:p>
        </p:txBody>
      </p:sp>
    </p:spTree>
    <p:extLst>
      <p:ext uri="{BB962C8B-B14F-4D97-AF65-F5344CB8AC3E}">
        <p14:creationId xmlns:p14="http://schemas.microsoft.com/office/powerpoint/2010/main" val="460996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61606" y="6242447"/>
            <a:ext cx="8303622" cy="615553"/>
          </a:xfrm>
          <a:prstGeom prst="rect">
            <a:avLst/>
          </a:prstGeom>
        </p:spPr>
        <p:txBody>
          <a:bodyPr wrap="square">
            <a:spAutoFit/>
          </a:bodyPr>
          <a:lstStyle/>
          <a:p>
            <a:r>
              <a:rPr lang="en-US" sz="1600" dirty="0">
                <a:hlinkClick r:id="rId2"/>
              </a:rPr>
              <a:t>https://</a:t>
            </a:r>
            <a:r>
              <a:rPr lang="en-US" sz="1600" dirty="0" smtClean="0">
                <a:hlinkClick r:id="rId2"/>
              </a:rPr>
              <a:t>docs.aws.amazon.com/AWSEC2/latest/UserGuide/using-regions-availability-zones.html</a:t>
            </a:r>
            <a:endParaRPr lang="en-US" sz="1600" dirty="0" smtClean="0"/>
          </a:p>
          <a:p>
            <a:endParaRPr lang="en-US" dirty="0"/>
          </a:p>
        </p:txBody>
      </p:sp>
      <p:sp>
        <p:nvSpPr>
          <p:cNvPr id="3" name="Rectangle 2"/>
          <p:cNvSpPr/>
          <p:nvPr/>
        </p:nvSpPr>
        <p:spPr>
          <a:xfrm>
            <a:off x="707009" y="1305342"/>
            <a:ext cx="10699423" cy="3416320"/>
          </a:xfrm>
          <a:prstGeom prst="rect">
            <a:avLst/>
          </a:prstGeom>
        </p:spPr>
        <p:txBody>
          <a:bodyPr wrap="square">
            <a:spAutoFit/>
          </a:bodyPr>
          <a:lstStyle/>
          <a:p>
            <a:r>
              <a:rPr lang="en-US" dirty="0">
                <a:solidFill>
                  <a:srgbClr val="16191F"/>
                </a:solidFill>
                <a:latin typeface="Amazon Ember"/>
              </a:rPr>
              <a:t>Amazon ECS supports workloads that take advantage of Local Zones, Wavelength Zones and AWS Outposts when low latency or local data processing requirements are needed</a:t>
            </a:r>
            <a:r>
              <a:rPr lang="en-US" dirty="0" smtClean="0">
                <a:solidFill>
                  <a:srgbClr val="16191F"/>
                </a:solidFill>
                <a:latin typeface="Amazon Ember"/>
              </a:rPr>
              <a:t>.</a:t>
            </a:r>
          </a:p>
          <a:p>
            <a:endParaRPr lang="en-US" dirty="0">
              <a:solidFill>
                <a:srgbClr val="16191F"/>
              </a:solidFill>
              <a:latin typeface="Amazon Ember"/>
            </a:endParaRPr>
          </a:p>
          <a:p>
            <a:pPr>
              <a:buFont typeface="Arial" panose="020B0604020202020204" pitchFamily="34" charset="0"/>
              <a:buChar char="•"/>
            </a:pPr>
            <a:r>
              <a:rPr lang="en-US" dirty="0" smtClean="0">
                <a:solidFill>
                  <a:srgbClr val="16191F"/>
                </a:solidFill>
                <a:latin typeface="inherit"/>
              </a:rPr>
              <a:t> Local </a:t>
            </a:r>
            <a:r>
              <a:rPr lang="en-US" dirty="0">
                <a:solidFill>
                  <a:srgbClr val="16191F"/>
                </a:solidFill>
                <a:latin typeface="inherit"/>
              </a:rPr>
              <a:t>Zones are an extension of an AWS Region that provide you the ability to place resources in multiple locations closer to your end users</a:t>
            </a:r>
            <a:r>
              <a:rPr lang="en-US" dirty="0" smtClean="0">
                <a:solidFill>
                  <a:srgbClr val="16191F"/>
                </a:solidFill>
                <a:latin typeface="inherit"/>
              </a:rPr>
              <a:t>.</a:t>
            </a:r>
          </a:p>
          <a:p>
            <a:pPr>
              <a:buFont typeface="Arial" panose="020B0604020202020204" pitchFamily="34" charset="0"/>
              <a:buChar char="•"/>
            </a:pPr>
            <a:endParaRPr lang="en-US" dirty="0">
              <a:solidFill>
                <a:srgbClr val="16191F"/>
              </a:solidFill>
              <a:latin typeface="inherit"/>
            </a:endParaRPr>
          </a:p>
          <a:p>
            <a:pPr>
              <a:buFont typeface="Arial" panose="020B0604020202020204" pitchFamily="34" charset="0"/>
              <a:buChar char="•"/>
            </a:pPr>
            <a:r>
              <a:rPr lang="en-US" dirty="0" smtClean="0">
                <a:solidFill>
                  <a:srgbClr val="16191F"/>
                </a:solidFill>
                <a:latin typeface="inherit"/>
              </a:rPr>
              <a:t> Wavelength </a:t>
            </a:r>
            <a:r>
              <a:rPr lang="en-US" dirty="0">
                <a:solidFill>
                  <a:srgbClr val="16191F"/>
                </a:solidFill>
                <a:latin typeface="inherit"/>
              </a:rPr>
              <a:t>Zones allow developers to build applications that deliver ultra-low latencies to 5G devices and end users. Wavelength deploys standard AWS compute and storage services to the edge of telecommunication carriers' 5G networks</a:t>
            </a:r>
            <a:r>
              <a:rPr lang="en-US" dirty="0" smtClean="0">
                <a:solidFill>
                  <a:srgbClr val="16191F"/>
                </a:solidFill>
                <a:latin typeface="inherit"/>
              </a:rPr>
              <a:t>.</a:t>
            </a:r>
          </a:p>
          <a:p>
            <a:pPr>
              <a:buFont typeface="Arial" panose="020B0604020202020204" pitchFamily="34" charset="0"/>
              <a:buChar char="•"/>
            </a:pPr>
            <a:endParaRPr lang="en-US" dirty="0">
              <a:solidFill>
                <a:srgbClr val="16191F"/>
              </a:solidFill>
              <a:latin typeface="inherit"/>
            </a:endParaRPr>
          </a:p>
          <a:p>
            <a:pPr>
              <a:buFont typeface="Arial" panose="020B0604020202020204" pitchFamily="34" charset="0"/>
              <a:buChar char="•"/>
            </a:pPr>
            <a:r>
              <a:rPr lang="en-US" dirty="0" smtClean="0">
                <a:solidFill>
                  <a:srgbClr val="16191F"/>
                </a:solidFill>
                <a:latin typeface="inherit"/>
              </a:rPr>
              <a:t> AWS </a:t>
            </a:r>
            <a:r>
              <a:rPr lang="en-US" dirty="0">
                <a:solidFill>
                  <a:srgbClr val="16191F"/>
                </a:solidFill>
                <a:latin typeface="inherit"/>
              </a:rPr>
              <a:t>Outposts brings native AWS services, infrastructure, and operating models to virtually any data center, co-location space, or on-premises facility.</a:t>
            </a:r>
            <a:endParaRPr lang="en-US" b="0" i="0" u="none" strike="noStrike" dirty="0">
              <a:solidFill>
                <a:srgbClr val="16191F"/>
              </a:solidFill>
              <a:effectLst/>
              <a:latin typeface="inherit"/>
            </a:endParaRPr>
          </a:p>
        </p:txBody>
      </p:sp>
    </p:spTree>
    <p:extLst>
      <p:ext uri="{BB962C8B-B14F-4D97-AF65-F5344CB8AC3E}">
        <p14:creationId xmlns:p14="http://schemas.microsoft.com/office/powerpoint/2010/main" val="2786938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grpSp>
        <p:nvGrpSpPr>
          <p:cNvPr id="34" name="Group 33">
            <a:extLst>
              <a:ext uri="{FF2B5EF4-FFF2-40B4-BE49-F238E27FC236}">
                <a16:creationId xmlns:a16="http://schemas.microsoft.com/office/drawing/2014/main" id="{E89F9083-F687-4AEE-94F1-B419A42F855C}"/>
              </a:ext>
            </a:extLst>
          </p:cNvPr>
          <p:cNvGrpSpPr/>
          <p:nvPr/>
        </p:nvGrpSpPr>
        <p:grpSpPr>
          <a:xfrm>
            <a:off x="942417" y="1733147"/>
            <a:ext cx="2155752" cy="1100913"/>
            <a:chOff x="474140" y="1335958"/>
            <a:chExt cx="2421972" cy="1236868"/>
          </a:xfrm>
        </p:grpSpPr>
        <p:sp>
          <p:nvSpPr>
            <p:cNvPr id="35" name="Rectangle 34">
              <a:extLst>
                <a:ext uri="{FF2B5EF4-FFF2-40B4-BE49-F238E27FC236}">
                  <a16:creationId xmlns:a16="http://schemas.microsoft.com/office/drawing/2014/main" id="{FAD9F746-BAEA-443D-9A58-2290F65601C2}"/>
                </a:ext>
              </a:extLst>
            </p:cNvPr>
            <p:cNvSpPr/>
            <p:nvPr/>
          </p:nvSpPr>
          <p:spPr>
            <a:xfrm rot="16200000">
              <a:off x="1744048" y="1378393"/>
              <a:ext cx="1152128" cy="11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Isosceles Triangle 1">
              <a:extLst>
                <a:ext uri="{FF2B5EF4-FFF2-40B4-BE49-F238E27FC236}">
                  <a16:creationId xmlns:a16="http://schemas.microsoft.com/office/drawing/2014/main" id="{5EBB4A4D-D35F-470E-9152-AEBDBECA5585}"/>
                </a:ext>
              </a:extLst>
            </p:cNvPr>
            <p:cNvSpPr/>
            <p:nvPr/>
          </p:nvSpPr>
          <p:spPr>
            <a:xfrm rot="5400000">
              <a:off x="639556" y="1170542"/>
              <a:ext cx="1236868" cy="1567700"/>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accent4"/>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7" name="Rectangle 36">
            <a:extLst>
              <a:ext uri="{FF2B5EF4-FFF2-40B4-BE49-F238E27FC236}">
                <a16:creationId xmlns:a16="http://schemas.microsoft.com/office/drawing/2014/main" id="{6116C062-134E-42DB-937A-6844C6D76580}"/>
              </a:ext>
            </a:extLst>
          </p:cNvPr>
          <p:cNvSpPr/>
          <p:nvPr/>
        </p:nvSpPr>
        <p:spPr>
          <a:xfrm>
            <a:off x="1316148" y="2052771"/>
            <a:ext cx="340158" cy="461665"/>
          </a:xfrm>
          <a:prstGeom prst="rect">
            <a:avLst/>
          </a:prstGeom>
        </p:spPr>
        <p:txBody>
          <a:bodyPr wrap="none">
            <a:spAutoFit/>
          </a:bodyPr>
          <a:lstStyle/>
          <a:p>
            <a:r>
              <a:rPr lang="en-US" altLang="ko-KR" sz="2400" b="1" dirty="0">
                <a:solidFill>
                  <a:schemeClr val="bg1"/>
                </a:solidFill>
                <a:cs typeface="Arial" pitchFamily="34" charset="0"/>
              </a:rPr>
              <a:t>1</a:t>
            </a:r>
            <a:endParaRPr lang="ko-KR" altLang="en-US" sz="2400" dirty="0">
              <a:cs typeface="Arial" pitchFamily="34" charset="0"/>
            </a:endParaRPr>
          </a:p>
        </p:txBody>
      </p:sp>
      <p:sp>
        <p:nvSpPr>
          <p:cNvPr id="38" name="Oval 37">
            <a:extLst>
              <a:ext uri="{FF2B5EF4-FFF2-40B4-BE49-F238E27FC236}">
                <a16:creationId xmlns:a16="http://schemas.microsoft.com/office/drawing/2014/main" id="{75E02EA8-8846-422E-9582-2C112382A444}"/>
              </a:ext>
            </a:extLst>
          </p:cNvPr>
          <p:cNvSpPr/>
          <p:nvPr/>
        </p:nvSpPr>
        <p:spPr>
          <a:xfrm>
            <a:off x="1200792" y="1990152"/>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Rectangle 38">
            <a:extLst>
              <a:ext uri="{FF2B5EF4-FFF2-40B4-BE49-F238E27FC236}">
                <a16:creationId xmlns:a16="http://schemas.microsoft.com/office/drawing/2014/main" id="{2DB302C6-7099-4C74-A2A2-92F0220CDF5F}"/>
              </a:ext>
            </a:extLst>
          </p:cNvPr>
          <p:cNvSpPr/>
          <p:nvPr/>
        </p:nvSpPr>
        <p:spPr>
          <a:xfrm>
            <a:off x="1316148" y="2052771"/>
            <a:ext cx="340158" cy="461665"/>
          </a:xfrm>
          <a:prstGeom prst="rect">
            <a:avLst/>
          </a:prstGeom>
        </p:spPr>
        <p:txBody>
          <a:bodyPr wrap="none">
            <a:spAutoFit/>
          </a:bodyPr>
          <a:lstStyle/>
          <a:p>
            <a:r>
              <a:rPr lang="en-US" altLang="ko-KR" sz="2400" b="1" dirty="0">
                <a:solidFill>
                  <a:schemeClr val="bg1"/>
                </a:solidFill>
                <a:cs typeface="Arial" pitchFamily="34" charset="0"/>
              </a:rPr>
              <a:t>1</a:t>
            </a:r>
            <a:endParaRPr lang="ko-KR" altLang="en-US" sz="2400" dirty="0">
              <a:cs typeface="Arial" pitchFamily="34" charset="0"/>
            </a:endParaRPr>
          </a:p>
        </p:txBody>
      </p:sp>
      <p:grpSp>
        <p:nvGrpSpPr>
          <p:cNvPr id="40" name="Group 39">
            <a:extLst>
              <a:ext uri="{FF2B5EF4-FFF2-40B4-BE49-F238E27FC236}">
                <a16:creationId xmlns:a16="http://schemas.microsoft.com/office/drawing/2014/main" id="{3B22E758-CE8D-4478-8696-8F48C2430AC4}"/>
              </a:ext>
            </a:extLst>
          </p:cNvPr>
          <p:cNvGrpSpPr/>
          <p:nvPr/>
        </p:nvGrpSpPr>
        <p:grpSpPr>
          <a:xfrm>
            <a:off x="3181040" y="1679026"/>
            <a:ext cx="4718380" cy="1052580"/>
            <a:chOff x="3017860" y="4283314"/>
            <a:chExt cx="2531875" cy="1052580"/>
          </a:xfrm>
        </p:grpSpPr>
        <p:sp>
          <p:nvSpPr>
            <p:cNvPr id="41" name="TextBox 40">
              <a:extLst>
                <a:ext uri="{FF2B5EF4-FFF2-40B4-BE49-F238E27FC236}">
                  <a16:creationId xmlns:a16="http://schemas.microsoft.com/office/drawing/2014/main" id="{05699A36-4D24-4C12-918E-DBC4C9FC12F1}"/>
                </a:ext>
              </a:extLst>
            </p:cNvPr>
            <p:cNvSpPr txBox="1"/>
            <p:nvPr/>
          </p:nvSpPr>
          <p:spPr>
            <a:xfrm>
              <a:off x="3021855" y="4504897"/>
              <a:ext cx="2526523" cy="83099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Select the region where most of your end users are located. It ensures the best user experience. For example, if most of your end users are located in South America, in this case, selecting the Sao Paulo region will be better than the Singapore region.  </a:t>
              </a:r>
              <a:endParaRPr lang="ko-KR" altLang="en-US" sz="1200" dirty="0">
                <a:solidFill>
                  <a:schemeClr val="tx1">
                    <a:lumMod val="65000"/>
                    <a:lumOff val="35000"/>
                  </a:schemeClr>
                </a:solidFill>
                <a:cs typeface="Arial" pitchFamily="34" charset="0"/>
              </a:endParaRPr>
            </a:p>
          </p:txBody>
        </p:sp>
        <p:sp>
          <p:nvSpPr>
            <p:cNvPr id="42" name="TextBox 41">
              <a:extLst>
                <a:ext uri="{FF2B5EF4-FFF2-40B4-BE49-F238E27FC236}">
                  <a16:creationId xmlns:a16="http://schemas.microsoft.com/office/drawing/2014/main" id="{213F26ED-ACD1-45F1-B9AF-C0BBD5904A20}"/>
                </a:ext>
              </a:extLst>
            </p:cNvPr>
            <p:cNvSpPr txBox="1"/>
            <p:nvPr/>
          </p:nvSpPr>
          <p:spPr>
            <a:xfrm>
              <a:off x="3017860" y="4283314"/>
              <a:ext cx="2531875"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Proximity to Customers</a:t>
              </a:r>
              <a:endParaRPr lang="ko-KR" altLang="en-US" sz="1400" b="1" dirty="0">
                <a:solidFill>
                  <a:schemeClr val="tx1">
                    <a:lumMod val="75000"/>
                    <a:lumOff val="25000"/>
                  </a:schemeClr>
                </a:solidFill>
                <a:cs typeface="Arial" pitchFamily="34" charset="0"/>
              </a:endParaRPr>
            </a:p>
          </p:txBody>
        </p:sp>
      </p:grpSp>
      <p:grpSp>
        <p:nvGrpSpPr>
          <p:cNvPr id="43" name="Group 42">
            <a:extLst>
              <a:ext uri="{FF2B5EF4-FFF2-40B4-BE49-F238E27FC236}">
                <a16:creationId xmlns:a16="http://schemas.microsoft.com/office/drawing/2014/main" id="{312601C7-E461-4948-AE34-A6033C48CB3E}"/>
              </a:ext>
            </a:extLst>
          </p:cNvPr>
          <p:cNvGrpSpPr/>
          <p:nvPr/>
        </p:nvGrpSpPr>
        <p:grpSpPr>
          <a:xfrm>
            <a:off x="3157872" y="3915302"/>
            <a:ext cx="2155753" cy="1100913"/>
            <a:chOff x="474139" y="1335959"/>
            <a:chExt cx="2421974" cy="1236868"/>
          </a:xfrm>
        </p:grpSpPr>
        <p:sp>
          <p:nvSpPr>
            <p:cNvPr id="44" name="Rectangle 43">
              <a:extLst>
                <a:ext uri="{FF2B5EF4-FFF2-40B4-BE49-F238E27FC236}">
                  <a16:creationId xmlns:a16="http://schemas.microsoft.com/office/drawing/2014/main" id="{DC029145-2637-4F23-B22F-BEC79534764C}"/>
                </a:ext>
              </a:extLst>
            </p:cNvPr>
            <p:cNvSpPr/>
            <p:nvPr/>
          </p:nvSpPr>
          <p:spPr>
            <a:xfrm rot="16200000">
              <a:off x="1744049" y="1378392"/>
              <a:ext cx="1152128" cy="11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5" name="Isosceles Triangle 1">
              <a:extLst>
                <a:ext uri="{FF2B5EF4-FFF2-40B4-BE49-F238E27FC236}">
                  <a16:creationId xmlns:a16="http://schemas.microsoft.com/office/drawing/2014/main" id="{6F9C3FD7-5BFD-40FF-AB69-1093A166F38E}"/>
                </a:ext>
              </a:extLst>
            </p:cNvPr>
            <p:cNvSpPr/>
            <p:nvPr/>
          </p:nvSpPr>
          <p:spPr>
            <a:xfrm rot="5400000">
              <a:off x="639556" y="1170542"/>
              <a:ext cx="1236868" cy="1567701"/>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accent2"/>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46" name="Oval 45">
            <a:extLst>
              <a:ext uri="{FF2B5EF4-FFF2-40B4-BE49-F238E27FC236}">
                <a16:creationId xmlns:a16="http://schemas.microsoft.com/office/drawing/2014/main" id="{CEC895A2-6575-49B7-8740-4ACD02B0EE42}"/>
              </a:ext>
            </a:extLst>
          </p:cNvPr>
          <p:cNvSpPr/>
          <p:nvPr/>
        </p:nvSpPr>
        <p:spPr>
          <a:xfrm>
            <a:off x="3415960" y="4172307"/>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Rectangle 46">
            <a:extLst>
              <a:ext uri="{FF2B5EF4-FFF2-40B4-BE49-F238E27FC236}">
                <a16:creationId xmlns:a16="http://schemas.microsoft.com/office/drawing/2014/main" id="{A60D2806-3B8C-4768-B9B0-1D66E6D7150A}"/>
              </a:ext>
            </a:extLst>
          </p:cNvPr>
          <p:cNvSpPr/>
          <p:nvPr/>
        </p:nvSpPr>
        <p:spPr>
          <a:xfrm>
            <a:off x="3536777" y="4234926"/>
            <a:ext cx="340158" cy="461665"/>
          </a:xfrm>
          <a:prstGeom prst="rect">
            <a:avLst/>
          </a:prstGeom>
        </p:spPr>
        <p:txBody>
          <a:bodyPr wrap="none">
            <a:spAutoFit/>
          </a:bodyPr>
          <a:lstStyle/>
          <a:p>
            <a:r>
              <a:rPr lang="en-US" altLang="ko-KR" sz="2400" b="1" dirty="0">
                <a:solidFill>
                  <a:schemeClr val="bg1"/>
                </a:solidFill>
                <a:cs typeface="Arial" pitchFamily="34" charset="0"/>
              </a:rPr>
              <a:t>3</a:t>
            </a:r>
            <a:endParaRPr lang="ko-KR" altLang="en-US" sz="2400" dirty="0">
              <a:cs typeface="Arial" pitchFamily="34" charset="0"/>
            </a:endParaRPr>
          </a:p>
        </p:txBody>
      </p:sp>
      <p:grpSp>
        <p:nvGrpSpPr>
          <p:cNvPr id="48" name="Group 47">
            <a:extLst>
              <a:ext uri="{FF2B5EF4-FFF2-40B4-BE49-F238E27FC236}">
                <a16:creationId xmlns:a16="http://schemas.microsoft.com/office/drawing/2014/main" id="{3E989C96-1349-4B3C-8817-9EF28C1C2C4E}"/>
              </a:ext>
            </a:extLst>
          </p:cNvPr>
          <p:cNvGrpSpPr/>
          <p:nvPr/>
        </p:nvGrpSpPr>
        <p:grpSpPr>
          <a:xfrm>
            <a:off x="5509005" y="3919980"/>
            <a:ext cx="4718380" cy="901257"/>
            <a:chOff x="3017860" y="4283314"/>
            <a:chExt cx="2531875" cy="783376"/>
          </a:xfrm>
        </p:grpSpPr>
        <p:sp>
          <p:nvSpPr>
            <p:cNvPr id="49" name="TextBox 48">
              <a:extLst>
                <a:ext uri="{FF2B5EF4-FFF2-40B4-BE49-F238E27FC236}">
                  <a16:creationId xmlns:a16="http://schemas.microsoft.com/office/drawing/2014/main" id="{A2477FCA-3846-49CB-8F65-B52B57E8B1C5}"/>
                </a:ext>
              </a:extLst>
            </p:cNvPr>
            <p:cNvSpPr txBox="1"/>
            <p:nvPr/>
          </p:nvSpPr>
          <p:spPr>
            <a:xfrm>
              <a:off x="3021855" y="4504897"/>
              <a:ext cx="2526523" cy="561793"/>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While most of the popular AWS services are available in all regions, not all AWS services are available in all regions. In deciding on a region, consider your current and future business needs.  </a:t>
              </a:r>
              <a:endParaRPr lang="ko-KR" altLang="en-US" sz="1200" dirty="0">
                <a:solidFill>
                  <a:schemeClr val="tx1">
                    <a:lumMod val="65000"/>
                    <a:lumOff val="35000"/>
                  </a:schemeClr>
                </a:solidFill>
                <a:cs typeface="Arial" pitchFamily="34" charset="0"/>
              </a:endParaRPr>
            </a:p>
          </p:txBody>
        </p:sp>
        <p:sp>
          <p:nvSpPr>
            <p:cNvPr id="50" name="TextBox 49">
              <a:extLst>
                <a:ext uri="{FF2B5EF4-FFF2-40B4-BE49-F238E27FC236}">
                  <a16:creationId xmlns:a16="http://schemas.microsoft.com/office/drawing/2014/main" id="{ED653143-26EF-4E8B-8EF0-8C9A26B1D5CE}"/>
                </a:ext>
              </a:extLst>
            </p:cNvPr>
            <p:cNvSpPr txBox="1"/>
            <p:nvPr/>
          </p:nvSpPr>
          <p:spPr>
            <a:xfrm>
              <a:off x="3017860" y="4283314"/>
              <a:ext cx="253187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Service availability </a:t>
              </a:r>
              <a:endParaRPr lang="ko-KR" altLang="en-US" sz="1400" b="1" dirty="0">
                <a:solidFill>
                  <a:schemeClr val="tx1">
                    <a:lumMod val="75000"/>
                    <a:lumOff val="25000"/>
                  </a:schemeClr>
                </a:solidFill>
                <a:cs typeface="Arial" pitchFamily="34" charset="0"/>
              </a:endParaRPr>
            </a:p>
          </p:txBody>
        </p:sp>
      </p:grpSp>
      <p:grpSp>
        <p:nvGrpSpPr>
          <p:cNvPr id="51" name="Group 50">
            <a:extLst>
              <a:ext uri="{FF2B5EF4-FFF2-40B4-BE49-F238E27FC236}">
                <a16:creationId xmlns:a16="http://schemas.microsoft.com/office/drawing/2014/main" id="{959BA264-2A77-4984-9807-CA4EE7FC6501}"/>
              </a:ext>
            </a:extLst>
          </p:cNvPr>
          <p:cNvGrpSpPr/>
          <p:nvPr/>
        </p:nvGrpSpPr>
        <p:grpSpPr>
          <a:xfrm>
            <a:off x="2050144" y="2832699"/>
            <a:ext cx="2155752" cy="1100913"/>
            <a:chOff x="1744111" y="2572826"/>
            <a:chExt cx="2421972" cy="1236868"/>
          </a:xfrm>
        </p:grpSpPr>
        <p:sp>
          <p:nvSpPr>
            <p:cNvPr id="52" name="Rectangle 51">
              <a:extLst>
                <a:ext uri="{FF2B5EF4-FFF2-40B4-BE49-F238E27FC236}">
                  <a16:creationId xmlns:a16="http://schemas.microsoft.com/office/drawing/2014/main" id="{75FA1B80-F852-40DB-AFB7-57E5232F15A0}"/>
                </a:ext>
              </a:extLst>
            </p:cNvPr>
            <p:cNvSpPr/>
            <p:nvPr/>
          </p:nvSpPr>
          <p:spPr>
            <a:xfrm rot="16200000">
              <a:off x="3014019" y="2615261"/>
              <a:ext cx="1152128" cy="11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Isosceles Triangle 1">
              <a:extLst>
                <a:ext uri="{FF2B5EF4-FFF2-40B4-BE49-F238E27FC236}">
                  <a16:creationId xmlns:a16="http://schemas.microsoft.com/office/drawing/2014/main" id="{17166483-8531-439B-8A8A-D920680FEFC4}"/>
                </a:ext>
              </a:extLst>
            </p:cNvPr>
            <p:cNvSpPr/>
            <p:nvPr/>
          </p:nvSpPr>
          <p:spPr>
            <a:xfrm rot="5400000">
              <a:off x="1909527" y="2407410"/>
              <a:ext cx="1236868" cy="1567700"/>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bg1">
                <a:lumMod val="75000"/>
              </a:schemeClr>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4" name="Oval 53">
            <a:extLst>
              <a:ext uri="{FF2B5EF4-FFF2-40B4-BE49-F238E27FC236}">
                <a16:creationId xmlns:a16="http://schemas.microsoft.com/office/drawing/2014/main" id="{6B0D524E-9B98-4D0C-866B-EAD3A152940B}"/>
              </a:ext>
            </a:extLst>
          </p:cNvPr>
          <p:cNvSpPr/>
          <p:nvPr/>
        </p:nvSpPr>
        <p:spPr>
          <a:xfrm>
            <a:off x="2320547" y="3089704"/>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Rectangle 54">
            <a:extLst>
              <a:ext uri="{FF2B5EF4-FFF2-40B4-BE49-F238E27FC236}">
                <a16:creationId xmlns:a16="http://schemas.microsoft.com/office/drawing/2014/main" id="{89E1DC37-5AF0-4B8C-BF6C-7D2168903C41}"/>
              </a:ext>
            </a:extLst>
          </p:cNvPr>
          <p:cNvSpPr/>
          <p:nvPr/>
        </p:nvSpPr>
        <p:spPr>
          <a:xfrm>
            <a:off x="2435903" y="3152323"/>
            <a:ext cx="340158" cy="461665"/>
          </a:xfrm>
          <a:prstGeom prst="rect">
            <a:avLst/>
          </a:prstGeom>
        </p:spPr>
        <p:txBody>
          <a:bodyPr wrap="none">
            <a:spAutoFit/>
          </a:bodyPr>
          <a:lstStyle/>
          <a:p>
            <a:r>
              <a:rPr lang="en-US" altLang="ko-KR" sz="2400" b="1" dirty="0">
                <a:solidFill>
                  <a:schemeClr val="bg1"/>
                </a:solidFill>
                <a:cs typeface="Arial" pitchFamily="34" charset="0"/>
              </a:rPr>
              <a:t>2</a:t>
            </a:r>
            <a:endParaRPr lang="ko-KR" altLang="en-US" sz="2400" dirty="0">
              <a:cs typeface="Arial" pitchFamily="34" charset="0"/>
            </a:endParaRPr>
          </a:p>
        </p:txBody>
      </p:sp>
      <p:grpSp>
        <p:nvGrpSpPr>
          <p:cNvPr id="56" name="Group 55">
            <a:extLst>
              <a:ext uri="{FF2B5EF4-FFF2-40B4-BE49-F238E27FC236}">
                <a16:creationId xmlns:a16="http://schemas.microsoft.com/office/drawing/2014/main" id="{0D16A1A6-C483-4242-9F41-B3D57052CB91}"/>
              </a:ext>
            </a:extLst>
          </p:cNvPr>
          <p:cNvGrpSpPr/>
          <p:nvPr/>
        </p:nvGrpSpPr>
        <p:grpSpPr>
          <a:xfrm>
            <a:off x="4319564" y="2870447"/>
            <a:ext cx="4858380" cy="897939"/>
            <a:chOff x="3017860" y="4283314"/>
            <a:chExt cx="2531875" cy="790786"/>
          </a:xfrm>
        </p:grpSpPr>
        <p:sp>
          <p:nvSpPr>
            <p:cNvPr id="57" name="TextBox 56">
              <a:extLst>
                <a:ext uri="{FF2B5EF4-FFF2-40B4-BE49-F238E27FC236}">
                  <a16:creationId xmlns:a16="http://schemas.microsoft.com/office/drawing/2014/main" id="{A8D7E39D-52CB-4C35-9F1A-8294C4993367}"/>
                </a:ext>
              </a:extLst>
            </p:cNvPr>
            <p:cNvSpPr txBox="1"/>
            <p:nvPr/>
          </p:nvSpPr>
          <p:spPr>
            <a:xfrm>
              <a:off x="3021855" y="4504897"/>
              <a:ext cx="2526523" cy="569203"/>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You may have data compliance requirements where your data needs to reside in a certain country or replicated to a specific country for disaster recovery. </a:t>
              </a:r>
              <a:r>
                <a:rPr lang="en-US" altLang="ko-KR" sz="1200" dirty="0">
                  <a:solidFill>
                    <a:schemeClr val="tx1">
                      <a:lumMod val="50000"/>
                      <a:lumOff val="50000"/>
                    </a:schemeClr>
                  </a:solidFill>
                  <a:cs typeface="Arial" pitchFamily="34" charset="0"/>
                </a:rPr>
                <a:t> </a:t>
              </a:r>
              <a:endParaRPr lang="ko-KR" altLang="en-US" sz="1200" dirty="0">
                <a:solidFill>
                  <a:schemeClr val="tx1">
                    <a:lumMod val="50000"/>
                    <a:lumOff val="50000"/>
                  </a:schemeClr>
                </a:solidFill>
                <a:cs typeface="Arial" pitchFamily="34" charset="0"/>
              </a:endParaRPr>
            </a:p>
          </p:txBody>
        </p:sp>
        <p:sp>
          <p:nvSpPr>
            <p:cNvPr id="58" name="TextBox 57">
              <a:extLst>
                <a:ext uri="{FF2B5EF4-FFF2-40B4-BE49-F238E27FC236}">
                  <a16:creationId xmlns:a16="http://schemas.microsoft.com/office/drawing/2014/main" id="{804549C8-A07C-47E7-8854-3310F67AF5D7}"/>
                </a:ext>
              </a:extLst>
            </p:cNvPr>
            <p:cNvSpPr txBox="1"/>
            <p:nvPr/>
          </p:nvSpPr>
          <p:spPr>
            <a:xfrm>
              <a:off x="3017860" y="4283314"/>
              <a:ext cx="253187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Compliance</a:t>
              </a:r>
              <a:endParaRPr lang="ko-KR" altLang="en-US" sz="1200" b="1" dirty="0">
                <a:solidFill>
                  <a:schemeClr val="tx1">
                    <a:lumMod val="75000"/>
                    <a:lumOff val="25000"/>
                  </a:schemeClr>
                </a:solidFill>
                <a:cs typeface="Arial" pitchFamily="34" charset="0"/>
              </a:endParaRPr>
            </a:p>
          </p:txBody>
        </p:sp>
      </p:grpSp>
      <p:grpSp>
        <p:nvGrpSpPr>
          <p:cNvPr id="59" name="Group 58">
            <a:extLst>
              <a:ext uri="{FF2B5EF4-FFF2-40B4-BE49-F238E27FC236}">
                <a16:creationId xmlns:a16="http://schemas.microsoft.com/office/drawing/2014/main" id="{AC005778-5A13-4432-84D0-D6EB0A02F171}"/>
              </a:ext>
            </a:extLst>
          </p:cNvPr>
          <p:cNvGrpSpPr/>
          <p:nvPr/>
        </p:nvGrpSpPr>
        <p:grpSpPr>
          <a:xfrm>
            <a:off x="4265598" y="4997904"/>
            <a:ext cx="2155752" cy="1100913"/>
            <a:chOff x="1744111" y="2572826"/>
            <a:chExt cx="2421972" cy="1236868"/>
          </a:xfrm>
        </p:grpSpPr>
        <p:sp>
          <p:nvSpPr>
            <p:cNvPr id="60" name="Rectangle 59">
              <a:extLst>
                <a:ext uri="{FF2B5EF4-FFF2-40B4-BE49-F238E27FC236}">
                  <a16:creationId xmlns:a16="http://schemas.microsoft.com/office/drawing/2014/main" id="{903F2B4C-2291-4064-B29B-C243E9F4C843}"/>
                </a:ext>
              </a:extLst>
            </p:cNvPr>
            <p:cNvSpPr/>
            <p:nvPr/>
          </p:nvSpPr>
          <p:spPr>
            <a:xfrm rot="16200000">
              <a:off x="3014019" y="2615261"/>
              <a:ext cx="1152128" cy="11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Isosceles Triangle 1">
              <a:extLst>
                <a:ext uri="{FF2B5EF4-FFF2-40B4-BE49-F238E27FC236}">
                  <a16:creationId xmlns:a16="http://schemas.microsoft.com/office/drawing/2014/main" id="{171A2ACC-C0DC-47D6-BBB0-8996B8C53014}"/>
                </a:ext>
              </a:extLst>
            </p:cNvPr>
            <p:cNvSpPr/>
            <p:nvPr/>
          </p:nvSpPr>
          <p:spPr>
            <a:xfrm rot="5400000">
              <a:off x="1909527" y="2407410"/>
              <a:ext cx="1236868" cy="1567700"/>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bg1">
                <a:lumMod val="75000"/>
              </a:schemeClr>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2" name="Oval 61">
            <a:extLst>
              <a:ext uri="{FF2B5EF4-FFF2-40B4-BE49-F238E27FC236}">
                <a16:creationId xmlns:a16="http://schemas.microsoft.com/office/drawing/2014/main" id="{E8307360-5A52-488A-AA47-21E2E383040E}"/>
              </a:ext>
            </a:extLst>
          </p:cNvPr>
          <p:cNvSpPr/>
          <p:nvPr/>
        </p:nvSpPr>
        <p:spPr>
          <a:xfrm>
            <a:off x="4544727" y="5254909"/>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ectangle 62">
            <a:extLst>
              <a:ext uri="{FF2B5EF4-FFF2-40B4-BE49-F238E27FC236}">
                <a16:creationId xmlns:a16="http://schemas.microsoft.com/office/drawing/2014/main" id="{82325386-C5A6-4050-B93E-F5E49DD65ECB}"/>
              </a:ext>
            </a:extLst>
          </p:cNvPr>
          <p:cNvSpPr/>
          <p:nvPr/>
        </p:nvSpPr>
        <p:spPr>
          <a:xfrm>
            <a:off x="4668304" y="5317528"/>
            <a:ext cx="340158" cy="461665"/>
          </a:xfrm>
          <a:prstGeom prst="rect">
            <a:avLst/>
          </a:prstGeom>
        </p:spPr>
        <p:txBody>
          <a:bodyPr wrap="none">
            <a:spAutoFit/>
          </a:bodyPr>
          <a:lstStyle/>
          <a:p>
            <a:r>
              <a:rPr lang="en-US" altLang="ko-KR" sz="2400" b="1" dirty="0">
                <a:solidFill>
                  <a:schemeClr val="bg1"/>
                </a:solidFill>
                <a:cs typeface="Arial" pitchFamily="34" charset="0"/>
              </a:rPr>
              <a:t>4</a:t>
            </a:r>
            <a:endParaRPr lang="ko-KR" altLang="en-US" sz="2400" dirty="0">
              <a:cs typeface="Arial" pitchFamily="34" charset="0"/>
            </a:endParaRPr>
          </a:p>
        </p:txBody>
      </p:sp>
      <p:grpSp>
        <p:nvGrpSpPr>
          <p:cNvPr id="64" name="Group 63">
            <a:extLst>
              <a:ext uri="{FF2B5EF4-FFF2-40B4-BE49-F238E27FC236}">
                <a16:creationId xmlns:a16="http://schemas.microsoft.com/office/drawing/2014/main" id="{DD5EFB95-DF33-4670-8A94-F460C960264D}"/>
              </a:ext>
            </a:extLst>
          </p:cNvPr>
          <p:cNvGrpSpPr/>
          <p:nvPr/>
        </p:nvGrpSpPr>
        <p:grpSpPr>
          <a:xfrm>
            <a:off x="6587048" y="5061563"/>
            <a:ext cx="4826278" cy="785824"/>
            <a:chOff x="3017860" y="4283314"/>
            <a:chExt cx="2295676" cy="537160"/>
          </a:xfrm>
        </p:grpSpPr>
        <p:sp>
          <p:nvSpPr>
            <p:cNvPr id="65" name="TextBox 64">
              <a:extLst>
                <a:ext uri="{FF2B5EF4-FFF2-40B4-BE49-F238E27FC236}">
                  <a16:creationId xmlns:a16="http://schemas.microsoft.com/office/drawing/2014/main" id="{D64A9AFC-AE4E-4897-8B49-66325912CBBA}"/>
                </a:ext>
              </a:extLst>
            </p:cNvPr>
            <p:cNvSpPr txBox="1"/>
            <p:nvPr/>
          </p:nvSpPr>
          <p:spPr>
            <a:xfrm>
              <a:off x="3021855" y="4504897"/>
              <a:ext cx="2290823" cy="31557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Price across regions varies due to different regulations in each country, capital, and operational expenses such as the cost of </a:t>
              </a:r>
              <a:r>
                <a:rPr lang="en-US" altLang="ko-KR" sz="1200" dirty="0" smtClean="0">
                  <a:solidFill>
                    <a:schemeClr val="tx1">
                      <a:lumMod val="65000"/>
                      <a:lumOff val="35000"/>
                    </a:schemeClr>
                  </a:solidFill>
                  <a:cs typeface="Arial" pitchFamily="34" charset="0"/>
                </a:rPr>
                <a:t>electricity</a:t>
              </a:r>
              <a:endParaRPr lang="ko-KR" altLang="en-US" sz="1200" dirty="0">
                <a:solidFill>
                  <a:schemeClr val="tx1">
                    <a:lumMod val="65000"/>
                    <a:lumOff val="35000"/>
                  </a:schemeClr>
                </a:solidFill>
                <a:cs typeface="Arial" pitchFamily="34" charset="0"/>
              </a:endParaRPr>
            </a:p>
          </p:txBody>
        </p:sp>
        <p:sp>
          <p:nvSpPr>
            <p:cNvPr id="66" name="TextBox 65">
              <a:extLst>
                <a:ext uri="{FF2B5EF4-FFF2-40B4-BE49-F238E27FC236}">
                  <a16:creationId xmlns:a16="http://schemas.microsoft.com/office/drawing/2014/main" id="{717B8335-0C9C-4DBE-BE6E-E47F7D596505}"/>
                </a:ext>
              </a:extLst>
            </p:cNvPr>
            <p:cNvSpPr txBox="1"/>
            <p:nvPr/>
          </p:nvSpPr>
          <p:spPr>
            <a:xfrm>
              <a:off x="3017860" y="4283314"/>
              <a:ext cx="2295676"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Cost</a:t>
              </a:r>
              <a:endParaRPr lang="ko-KR" altLang="en-US" sz="1200" b="1" dirty="0">
                <a:solidFill>
                  <a:schemeClr val="tx1">
                    <a:lumMod val="75000"/>
                    <a:lumOff val="25000"/>
                  </a:schemeClr>
                </a:solidFill>
                <a:cs typeface="Arial" pitchFamily="34" charset="0"/>
              </a:endParaRPr>
            </a:p>
          </p:txBody>
        </p:sp>
      </p:grpSp>
      <p:sp>
        <p:nvSpPr>
          <p:cNvPr id="67" name="Parallelogram 30">
            <a:extLst>
              <a:ext uri="{FF2B5EF4-FFF2-40B4-BE49-F238E27FC236}">
                <a16:creationId xmlns:a16="http://schemas.microsoft.com/office/drawing/2014/main" id="{58979F22-492E-4BCE-BF93-BDEF5FAF25D8}"/>
              </a:ext>
            </a:extLst>
          </p:cNvPr>
          <p:cNvSpPr/>
          <p:nvPr/>
        </p:nvSpPr>
        <p:spPr>
          <a:xfrm flipH="1">
            <a:off x="5906641" y="5426638"/>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8" name="Rectangle 130">
            <a:extLst>
              <a:ext uri="{FF2B5EF4-FFF2-40B4-BE49-F238E27FC236}">
                <a16:creationId xmlns:a16="http://schemas.microsoft.com/office/drawing/2014/main" id="{11817F9B-9E6C-4CCA-8E81-A309B9777D37}"/>
              </a:ext>
            </a:extLst>
          </p:cNvPr>
          <p:cNvSpPr/>
          <p:nvPr/>
        </p:nvSpPr>
        <p:spPr>
          <a:xfrm>
            <a:off x="3672328" y="3241521"/>
            <a:ext cx="351990" cy="353588"/>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69" name="Freeform 18">
            <a:extLst>
              <a:ext uri="{FF2B5EF4-FFF2-40B4-BE49-F238E27FC236}">
                <a16:creationId xmlns:a16="http://schemas.microsoft.com/office/drawing/2014/main" id="{2A28788B-FE85-4066-83DF-A6B0E3F51231}"/>
              </a:ext>
            </a:extLst>
          </p:cNvPr>
          <p:cNvSpPr/>
          <p:nvPr/>
        </p:nvSpPr>
        <p:spPr>
          <a:xfrm>
            <a:off x="4729682" y="4243540"/>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0" name="Round Same Side Corner Rectangle 11">
            <a:extLst>
              <a:ext uri="{FF2B5EF4-FFF2-40B4-BE49-F238E27FC236}">
                <a16:creationId xmlns:a16="http://schemas.microsoft.com/office/drawing/2014/main" id="{61486775-2C3A-4831-B97D-413631422112}"/>
              </a:ext>
            </a:extLst>
          </p:cNvPr>
          <p:cNvSpPr>
            <a:spLocks noChangeAspect="1"/>
          </p:cNvSpPr>
          <p:nvPr/>
        </p:nvSpPr>
        <p:spPr>
          <a:xfrm rot="9900000">
            <a:off x="2548779" y="214639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1" name="TextBox 70">
            <a:extLst>
              <a:ext uri="{FF2B5EF4-FFF2-40B4-BE49-F238E27FC236}">
                <a16:creationId xmlns:a16="http://schemas.microsoft.com/office/drawing/2014/main" id="{948A2979-A456-4286-B8FC-8FF4C0C58EFD}"/>
              </a:ext>
            </a:extLst>
          </p:cNvPr>
          <p:cNvSpPr txBox="1"/>
          <p:nvPr/>
        </p:nvSpPr>
        <p:spPr>
          <a:xfrm>
            <a:off x="2069761" y="470232"/>
            <a:ext cx="6672648" cy="646331"/>
          </a:xfrm>
          <a:prstGeom prst="rect">
            <a:avLst/>
          </a:prstGeom>
          <a:noFill/>
        </p:spPr>
        <p:txBody>
          <a:bodyPr wrap="square" rtlCol="0" anchor="ctr">
            <a:spAutoFit/>
          </a:bodyPr>
          <a:lstStyle/>
          <a:p>
            <a:r>
              <a:rPr lang="en-US" sz="3600" dirty="0" smtClean="0">
                <a:solidFill>
                  <a:srgbClr val="20428F"/>
                </a:solidFill>
              </a:rPr>
              <a:t>Selecting AWS Region</a:t>
            </a:r>
            <a:endParaRPr lang="en-US" sz="3600" dirty="0">
              <a:solidFill>
                <a:srgbClr val="20428F"/>
              </a:solidFill>
            </a:endParaRPr>
          </a:p>
        </p:txBody>
      </p:sp>
      <p:sp>
        <p:nvSpPr>
          <p:cNvPr id="73"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6" name="Rectangle 75"/>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9860"/>
            <a:ext cx="1777556" cy="1113639"/>
          </a:xfrm>
          <a:prstGeom prst="rect">
            <a:avLst/>
          </a:prstGeom>
        </p:spPr>
      </p:pic>
    </p:spTree>
    <p:extLst>
      <p:ext uri="{BB962C8B-B14F-4D97-AF65-F5344CB8AC3E}">
        <p14:creationId xmlns:p14="http://schemas.microsoft.com/office/powerpoint/2010/main" val="11130613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C.uf3RxIw0Su6cdE9Ex21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uf3RxIw0Su6cdE9Ex21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C.uf3RxIw0Su6cdE9Ex21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uf3RxIw0Su6cdE9Ex21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1156</Words>
  <Application>Microsoft Office PowerPoint</Application>
  <PresentationFormat>Widescreen</PresentationFormat>
  <Paragraphs>198</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맑은 고딕</vt:lpstr>
      <vt:lpstr>Amazon Ember</vt:lpstr>
      <vt:lpstr>Arial</vt:lpstr>
      <vt:lpstr>Calibri</vt:lpstr>
      <vt:lpstr>Calibri Light</vt:lpstr>
      <vt:lpstr>inherit</vt:lpstr>
      <vt:lpstr>Wingdings</vt:lpstr>
      <vt:lpstr>Office Theme</vt:lpstr>
      <vt:lpstr>AWS DevOps Professional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DevOps Professional</dc:title>
  <dc:creator>Sohaib Rehman</dc:creator>
  <cp:lastModifiedBy>Sohaib Rehman</cp:lastModifiedBy>
  <cp:revision>1</cp:revision>
  <dcterms:created xsi:type="dcterms:W3CDTF">2023-02-18T09:53:27Z</dcterms:created>
  <dcterms:modified xsi:type="dcterms:W3CDTF">2023-02-18T09:54:31Z</dcterms:modified>
</cp:coreProperties>
</file>